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4753" r:id="rId5"/>
  </p:sldMasterIdLst>
  <p:notesMasterIdLst>
    <p:notesMasterId r:id="rId42"/>
  </p:notesMasterIdLst>
  <p:handoutMasterIdLst>
    <p:handoutMasterId r:id="rId43"/>
  </p:handoutMasterIdLst>
  <p:sldIdLst>
    <p:sldId id="400" r:id="rId6"/>
    <p:sldId id="343" r:id="rId7"/>
    <p:sldId id="345" r:id="rId8"/>
    <p:sldId id="364" r:id="rId9"/>
    <p:sldId id="365" r:id="rId10"/>
    <p:sldId id="367" r:id="rId11"/>
    <p:sldId id="401" r:id="rId12"/>
    <p:sldId id="368" r:id="rId13"/>
    <p:sldId id="369" r:id="rId14"/>
    <p:sldId id="371" r:id="rId15"/>
    <p:sldId id="372" r:id="rId16"/>
    <p:sldId id="373" r:id="rId17"/>
    <p:sldId id="397" r:id="rId18"/>
    <p:sldId id="374" r:id="rId19"/>
    <p:sldId id="376" r:id="rId20"/>
    <p:sldId id="377" r:id="rId21"/>
    <p:sldId id="380" r:id="rId22"/>
    <p:sldId id="378" r:id="rId23"/>
    <p:sldId id="379" r:id="rId24"/>
    <p:sldId id="383" r:id="rId25"/>
    <p:sldId id="381" r:id="rId26"/>
    <p:sldId id="384" r:id="rId27"/>
    <p:sldId id="398" r:id="rId28"/>
    <p:sldId id="396" r:id="rId29"/>
    <p:sldId id="385" r:id="rId30"/>
    <p:sldId id="386" r:id="rId31"/>
    <p:sldId id="388" r:id="rId32"/>
    <p:sldId id="387" r:id="rId33"/>
    <p:sldId id="389" r:id="rId34"/>
    <p:sldId id="390" r:id="rId35"/>
    <p:sldId id="391" r:id="rId36"/>
    <p:sldId id="393" r:id="rId37"/>
    <p:sldId id="392" r:id="rId38"/>
    <p:sldId id="394" r:id="rId39"/>
    <p:sldId id="395" r:id="rId40"/>
    <p:sldId id="363" r:id="rId41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 Kaney" initials="SK" lastIdx="1" clrIdx="0">
    <p:extLst>
      <p:ext uri="{19B8F6BF-5375-455C-9EA6-DF929625EA0E}">
        <p15:presenceInfo xmlns:p15="http://schemas.microsoft.com/office/powerpoint/2012/main" userId="S::Skaney@baptist.org.uk::04ee008a-6e55-4f04-908c-81b877e978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45" autoAdjust="0"/>
  </p:normalViewPr>
  <p:slideViewPr>
    <p:cSldViewPr snapToGrid="0" snapToObjects="1">
      <p:cViewPr varScale="1">
        <p:scale>
          <a:sx n="89" d="100"/>
          <a:sy n="89" d="100"/>
        </p:scale>
        <p:origin x="113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1" d="100"/>
          <a:sy n="91" d="100"/>
        </p:scale>
        <p:origin x="3786" y="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5EE03F-4BEC-46EA-8EBF-A03D6D52B4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2CF1C-7E7D-4AEA-BC81-D3E7FFB820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F63D4D08-1EA6-490F-8644-0DC570EFFC7B}" type="datetimeFigureOut">
              <a:rPr lang="en-GB"/>
              <a:pPr>
                <a:defRPr/>
              </a:pPr>
              <a:t>20/09/2019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CA6BC-FED7-4A3A-AFF6-B103961F3D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804FBC-64FE-4584-8D8A-3EB859BF49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C7839A-CB4B-471C-92EE-C44AD95FB2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EE02AC-6184-4113-A07E-7E6654A291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ACC47-4E35-440C-BBD4-8205A8018E8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3A66040-9907-4CBE-9D79-FC02ED6BBED6}" type="datetimeFigureOut">
              <a:rPr lang="en-GB"/>
              <a:pPr>
                <a:defRPr/>
              </a:pPr>
              <a:t>20/09/2019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C52B12A-0515-4CAE-A62A-289A259556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7083196-3DED-4673-855D-BEE81EC24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2093" tIns="46047" rIns="92093" bIns="46047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3AE68-7378-4DBC-9614-DFB3D498C9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766B9-5729-4ADD-8EE1-B903E76095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2093" tIns="46047" rIns="92093" bIns="460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F6E78FC8-98BC-44F5-92EC-83693F6F49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DCF5709D-D532-47E1-A1F8-0DA455A62B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7DDB4B75-B8C9-42B9-9B83-F36FE9EA87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z="1400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357B0BFF-C7FF-4C65-9389-6F0981658D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0888" indent="-28733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728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083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438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15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987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559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131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B2E413F-154C-4277-981B-09697447C8F2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7579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698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7174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6032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3161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296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661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3659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3607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4433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1668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5D85924B-D95E-4DDD-AAB1-2EB7BE33EE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ED8BA6F6-524C-43D4-83B9-F5FCCF0A6F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RW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0E1FD1F2-C7BB-448C-9A23-2CCD80BFD5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288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860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432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004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E71036-EA80-4EC2-8A17-8CEA0C7D9F3D}" type="slidenum">
              <a:rPr lang="en-GB" altLang="en-US" smtClean="0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377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89268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69158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50951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06742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1863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74972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68356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85986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654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331D27DE-C9BC-4634-823A-A896B7133F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015CAD96-AF01-40CE-A613-78F8F7D308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RW slide</a:t>
            </a: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5C6B8ED9-988E-4C89-ABFC-BC1F8C6DD3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288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860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432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004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F86FA57-7D6F-46CF-A756-7FD3566CD7CA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14564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960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91060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7451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42269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SK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35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51804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843CDF9E-4149-4B8C-B7BC-2C2067BE31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3E41D051-6687-4468-A9B2-9E325B96F6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C57D81E6-5EEB-472C-9395-937AC586E3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7713" indent="-28733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093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1313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71688" indent="-23018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288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860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432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00488" indent="-230188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E9A0181-8231-4884-A8B8-A6FFC82E683C}" type="slidenum">
              <a:rPr lang="en-GB" altLang="en-US" smtClean="0"/>
              <a:pPr/>
              <a:t>36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RW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331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47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0707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032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3133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E78FC8-98BC-44F5-92EC-83693F6F49C4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0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0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1C3EC-AB3B-4D6E-B8D9-41413CA4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DC12712-F234-4C20-B9B9-EE81A14C8E53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8CAFD-7D46-4382-B51D-A8E4AE329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B1A42-AF3F-4C76-98F9-46517A3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DE0EC2B-99A6-4056-B135-4D54BC0E9D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19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FDE2E-4263-4956-9244-FF551E0E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7524A7F7-1E98-42A2-8013-667BD6BA4964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BF200-C9AF-4F99-B0FF-D0229D7BB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5BAE8-1340-4FD1-906D-54E54098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8B7E0062-EF9A-4F2E-9DF0-253B37731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861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9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T logo 1-Colour-cmyk.jpg">
            <a:extLst>
              <a:ext uri="{FF2B5EF4-FFF2-40B4-BE49-F238E27FC236}">
                <a16:creationId xmlns:a16="http://schemas.microsoft.com/office/drawing/2014/main" id="{FD334EFB-A979-475F-9396-5486FA4123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6102350"/>
            <a:ext cx="201453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60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DC25C-259D-4F58-AEB7-8637DC1F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304C22A-2D9A-4CD1-91C0-FBFDF2C41741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52AF9-D3FB-44A4-97BB-C48617FC3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3816F-8249-441A-84A0-1BDD1720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53A89C4-8A52-49FF-A4AB-A7377529DF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210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1688F-875F-436F-B4C9-FAD1F410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48109740-3786-40E1-AD14-C70AFC32DF95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CC7CF-E881-4D55-987A-35DA4152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11ED4-3E73-4D49-990A-8028C7A7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DB5925B9-AE0A-4B2B-8351-18D03D4182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891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387EF-478F-4D49-8389-2C7F5FAC5F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85ADAE8F-3AED-4401-BE51-5AEBF18446C1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2E2D1F-631A-4206-BC21-5D235975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D74D-E96C-4B1F-8865-BA398785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9E0DB6D-4B7A-4B67-B205-95B2BC72F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015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52A5F-A085-4BF9-A6CD-655D52E87B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6BBC875C-2C54-4695-9C4D-EADCBF2F574A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63C5C5-A590-47E7-A0B9-CEF85A64B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D6864-EE29-47E6-B47E-78387840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D81D5D65-F64D-4C82-9C42-FEA7F0B929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579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39A535-5AF1-417F-AA5F-A5853461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5175005-E942-4E60-8917-7BE583612ED5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576B05-80AF-4264-90F4-066D63BE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27AF1-905D-4459-94C0-8E537994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4D7EE6B0-FB2B-4BD9-9811-47CB4CD161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534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6BDBB-5B97-417C-960C-6E17A52B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3EE3532-C0CF-418D-99CA-9DC8BC29199B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327EE-0414-4E67-9600-BF8197B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529A2-D027-4398-A45A-3EE6AB4A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EBBF659-1948-4019-8D63-BFB0A50A2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77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T logo 1-Colour-cmyk.jpg">
            <a:extLst>
              <a:ext uri="{FF2B5EF4-FFF2-40B4-BE49-F238E27FC236}">
                <a16:creationId xmlns:a16="http://schemas.microsoft.com/office/drawing/2014/main" id="{53114B39-1D33-4982-B2E1-794C8B325B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6102350"/>
            <a:ext cx="201453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978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A217E-4C5E-40BA-93A9-2F68889834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967DD05-EB98-43DB-ABF1-CAE911045F58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1571B-434A-4974-8EE6-3EE95774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08353-4DA0-4D50-A462-7F0D9D29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1AB2685-F97D-4F75-A9B0-4BC13E5C08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898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44F3C-C67B-4919-9E6C-FAE7ADC4A7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4777A90-E5F0-49ED-AA68-02C59A8A7448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685FE-469D-476C-9596-86EF4F645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08E71-C23C-4038-96FC-D14A0DEF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1E6B900-4910-4F87-B65F-B8E79779A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123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7C372-04E5-4A03-9175-87449CCF24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3EECC4B-AF42-4960-8FB3-061A74362AA4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BF8A5-3345-48D8-B497-DCAA61EDE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C0C68-CC39-4493-A253-9834BD330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41C5318-2008-49BF-A35B-93406EAEAD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62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865FF-FF2A-460B-B7A5-A71164982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182B42E-890E-464D-978B-EBB83206C643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81CAB-DED8-49D4-A0D3-E63F4C12F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382F5-6683-4058-ACC8-CC9EECFD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DB193BA-FE62-44D1-8BA2-A50B5C0495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29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D30D2-BE1D-420D-BCE1-59A17EDC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1690AC4-C000-405F-B52B-D825899B9936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D214E-9879-40AA-889F-8ACC3FB4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1F789-C38E-4148-93E3-81E68F27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0EB7B53-CFC8-4A39-B957-401A718CB5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63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629B0-D9DC-4C47-8089-7707F416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C07D621-4EAC-4D9D-97F4-893DB76ED764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7135F-85F4-4850-B30A-AA38B980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F814A2-535D-4057-A6C7-329AE954E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497ED876-3874-4792-9B55-DBFDFDFEB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56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D1772-E75F-45EC-BCD6-5CAD1072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F5B778AD-038D-40E6-8D83-158329153386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37B42-8253-4D2A-BA12-8E26E42C7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FF9FA-C9D0-413E-84AE-0103E332D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3D5C084-6796-41D3-9830-FE4735A78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68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CD2D21-DC34-46D4-BBD1-3C72AB76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1DEDC0B-23BC-43F7-8EBF-7BE0FB09799E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8E9DC0-8545-4BA8-934D-14C277738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DB3CF-8FB1-4840-B0C9-445F3B9F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222CD40-EC71-41B8-98E3-FD535782D8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27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C8D35-2E47-4063-B228-38D58DD2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BF56934-DCCD-4F78-9A91-E144071EED2F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80598-A491-4633-9CB2-49EBEDD9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3A76C-EB8B-41C0-9703-91E3C52B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76D27D1-7EAF-440B-A4CB-BB5952D9DD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02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C5C28-F46C-4AD1-B7E6-B214E636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7F3B1F4-FCF7-4E45-9FE9-B8994B862313}" type="datetimeFigureOut">
              <a:rPr lang="en-US"/>
              <a:pPr>
                <a:defRPr/>
              </a:pPr>
              <a:t>9/20/2019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4487F-AF90-487D-AA34-24CEBDAB6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09651-9E91-4AB5-8E09-267BF54B0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D15A0609-7002-499B-90B6-77A836450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49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ogetherSwirl_Upper.png">
            <a:extLst>
              <a:ext uri="{FF2B5EF4-FFF2-40B4-BE49-F238E27FC236}">
                <a16:creationId xmlns:a16="http://schemas.microsoft.com/office/drawing/2014/main" id="{6B284855-1380-4E3D-84A1-620B7411E9D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479"/>
          <a:stretch>
            <a:fillRect/>
          </a:stretch>
        </p:blipFill>
        <p:spPr bwMode="auto">
          <a:xfrm>
            <a:off x="0" y="0"/>
            <a:ext cx="9155113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TogetherSwirl_Lower.png">
            <a:extLst>
              <a:ext uri="{FF2B5EF4-FFF2-40B4-BE49-F238E27FC236}">
                <a16:creationId xmlns:a16="http://schemas.microsoft.com/office/drawing/2014/main" id="{4D222C25-0A8A-44BF-95F6-F20625ADF63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9738"/>
            <a:ext cx="91884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53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ogetherSwirl_Upper.png">
            <a:extLst>
              <a:ext uri="{FF2B5EF4-FFF2-40B4-BE49-F238E27FC236}">
                <a16:creationId xmlns:a16="http://schemas.microsoft.com/office/drawing/2014/main" id="{E5EB7300-2426-41E1-B206-2BE9E973580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479"/>
          <a:stretch>
            <a:fillRect/>
          </a:stretch>
        </p:blipFill>
        <p:spPr bwMode="auto">
          <a:xfrm>
            <a:off x="0" y="0"/>
            <a:ext cx="9155113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 descr="TogetherSwirl_Lower.png">
            <a:extLst>
              <a:ext uri="{FF2B5EF4-FFF2-40B4-BE49-F238E27FC236}">
                <a16:creationId xmlns:a16="http://schemas.microsoft.com/office/drawing/2014/main" id="{F9DDBF9D-9C88-4D1C-A002-F7544DFFCDB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9738"/>
            <a:ext cx="91884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65" r:id="rId2"/>
    <p:sldLayoutId id="2147484966" r:id="rId3"/>
    <p:sldLayoutId id="2147484967" r:id="rId4"/>
    <p:sldLayoutId id="2147484968" r:id="rId5"/>
    <p:sldLayoutId id="2147484969" r:id="rId6"/>
    <p:sldLayoutId id="2147484970" r:id="rId7"/>
    <p:sldLayoutId id="2147484971" r:id="rId8"/>
    <p:sldLayoutId id="2147484972" r:id="rId9"/>
    <p:sldLayoutId id="2147484973" r:id="rId10"/>
    <p:sldLayoutId id="214748497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.4mystaff.co.uk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4mystaff.co.uk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pr.gov.uk/employer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4mystaff.co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>
            <a:extLst>
              <a:ext uri="{FF2B5EF4-FFF2-40B4-BE49-F238E27FC236}">
                <a16:creationId xmlns:a16="http://schemas.microsoft.com/office/drawing/2014/main" id="{ED00BA06-5C9A-4332-BA38-09CEF3DF8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4" y="1501775"/>
            <a:ext cx="802957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  <a:latin typeface="Calibri"/>
                <a:ea typeface="ＭＳ Ｐゴシック"/>
                <a:cs typeface="Calibri"/>
              </a:rPr>
              <a:t>Introduction to Pensions for Baptist Churches</a:t>
            </a:r>
            <a:endParaRPr lang="en-US" dirty="0">
              <a:solidFill>
                <a:schemeClr val="tx2"/>
              </a:solidFill>
            </a:endParaRPr>
          </a:p>
          <a:p>
            <a:pPr algn="ctr" eaLnBrk="1" hangingPunct="1"/>
            <a:endParaRPr lang="en-US" altLang="en-US" sz="2800" b="1" dirty="0">
              <a:solidFill>
                <a:schemeClr val="tx2"/>
              </a:solidFill>
            </a:endParaRPr>
          </a:p>
          <a:p>
            <a:pPr algn="ctr" eaLnBrk="1" hangingPunct="1"/>
            <a:endParaRPr lang="en-US" altLang="en-US" sz="2800" b="1" dirty="0">
              <a:solidFill>
                <a:srgbClr val="FF0000"/>
              </a:solidFill>
            </a:endParaRPr>
          </a:p>
          <a:p>
            <a:pPr algn="ctr" eaLnBrk="1" hangingPunct="1"/>
            <a:endParaRPr lang="en-US" altLang="en-US" sz="28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  <a:latin typeface="Calibri"/>
                <a:ea typeface="ＭＳ Ｐゴシック"/>
                <a:cs typeface="Calibri"/>
              </a:rPr>
              <a:t>Friday 20 September 2020</a:t>
            </a:r>
          </a:p>
          <a:p>
            <a:pPr algn="ctr" eaLnBrk="1" hangingPunct="1"/>
            <a:endParaRPr lang="en-US" altLang="en-US" sz="24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  <a:latin typeface="Calibri"/>
                <a:ea typeface="ＭＳ Ｐゴシック"/>
                <a:cs typeface="Calibri"/>
              </a:rPr>
              <a:t>Steve </a:t>
            </a:r>
            <a:r>
              <a:rPr lang="en-US" altLang="en-US" sz="2400" b="1" dirty="0" err="1">
                <a:solidFill>
                  <a:schemeClr val="tx2"/>
                </a:solidFill>
                <a:latin typeface="Calibri"/>
                <a:ea typeface="ＭＳ Ｐゴシック"/>
                <a:cs typeface="Calibri"/>
              </a:rPr>
              <a:t>Kaney</a:t>
            </a:r>
            <a:r>
              <a:rPr lang="en-US" altLang="en-US" sz="2400" b="1" dirty="0">
                <a:solidFill>
                  <a:schemeClr val="tx2"/>
                </a:solidFill>
                <a:latin typeface="Calibri"/>
                <a:ea typeface="ＭＳ Ｐゴシック"/>
                <a:cs typeface="Calibri"/>
              </a:rPr>
              <a:t>, Pension Manager, Baptist Pension Scheme</a:t>
            </a:r>
            <a:endParaRPr lang="en-US" altLang="en-US" sz="2400" b="1" dirty="0">
              <a:solidFill>
                <a:schemeClr val="tx2"/>
              </a:solidFill>
              <a:cs typeface="Calibri"/>
            </a:endParaRPr>
          </a:p>
          <a:p>
            <a:pPr algn="ctr" eaLnBrk="1" hangingPunct="1"/>
            <a:r>
              <a:rPr lang="en-US" altLang="en-US" sz="2400" b="1" dirty="0">
                <a:solidFill>
                  <a:schemeClr val="tx2"/>
                </a:solidFill>
                <a:latin typeface="Calibri"/>
                <a:ea typeface="ＭＳ Ｐゴシック"/>
                <a:cs typeface="Calibri"/>
              </a:rPr>
              <a:t>Richard Wilson Support Services Team Leader</a:t>
            </a:r>
          </a:p>
          <a:p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3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Contribution Section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6F1EDE-1547-4702-84E8-3C0D41286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681577"/>
              </p:ext>
            </p:extLst>
          </p:nvPr>
        </p:nvGraphicFramePr>
        <p:xfrm>
          <a:off x="249382" y="2885420"/>
          <a:ext cx="8645235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089">
                  <a:extLst>
                    <a:ext uri="{9D8B030D-6E8A-4147-A177-3AD203B41FA5}">
                      <a16:colId xmlns:a16="http://schemas.microsoft.com/office/drawing/2014/main" val="3551331663"/>
                    </a:ext>
                  </a:extLst>
                </a:gridCol>
                <a:gridCol w="1408382">
                  <a:extLst>
                    <a:ext uri="{9D8B030D-6E8A-4147-A177-3AD203B41FA5}">
                      <a16:colId xmlns:a16="http://schemas.microsoft.com/office/drawing/2014/main" val="2919557413"/>
                    </a:ext>
                  </a:extLst>
                </a:gridCol>
                <a:gridCol w="1408382">
                  <a:extLst>
                    <a:ext uri="{9D8B030D-6E8A-4147-A177-3AD203B41FA5}">
                      <a16:colId xmlns:a16="http://schemas.microsoft.com/office/drawing/2014/main" val="3116456122"/>
                    </a:ext>
                  </a:extLst>
                </a:gridCol>
                <a:gridCol w="1408382">
                  <a:extLst>
                    <a:ext uri="{9D8B030D-6E8A-4147-A177-3AD203B41FA5}">
                      <a16:colId xmlns:a16="http://schemas.microsoft.com/office/drawing/2014/main" val="3639893263"/>
                    </a:ext>
                  </a:extLst>
                </a:gridCol>
              </a:tblGrid>
              <a:tr h="281132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Ministers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216333"/>
                  </a:ext>
                </a:extLst>
              </a:tr>
              <a:tr h="281132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Employee 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124754"/>
                  </a:ext>
                </a:extLst>
              </a:tr>
              <a:tr h="281132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Employer 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026298"/>
                  </a:ext>
                </a:extLst>
              </a:tr>
              <a:tr h="281132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Insurances and Expenses Charges (paid by employers)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3%/4%*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3%/4%*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3631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5354EC-65C6-4489-B299-1F954720C7F7}"/>
              </a:ext>
            </a:extLst>
          </p:cNvPr>
          <p:cNvSpPr txBox="1"/>
          <p:nvPr/>
        </p:nvSpPr>
        <p:spPr>
          <a:xfrm>
            <a:off x="2414967" y="1917634"/>
            <a:ext cx="43140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defRPr/>
            </a:pPr>
            <a:r>
              <a:rPr lang="en-GB" sz="2800" dirty="0">
                <a:solidFill>
                  <a:srgbClr val="0070C0"/>
                </a:solidFill>
              </a:rPr>
              <a:t>Standard Contribution rates </a:t>
            </a:r>
            <a:br>
              <a:rPr lang="en-GB" sz="2800" dirty="0">
                <a:solidFill>
                  <a:srgbClr val="0070C0"/>
                </a:solidFill>
              </a:rPr>
            </a:br>
            <a:r>
              <a:rPr lang="en-GB" sz="2800" dirty="0">
                <a:solidFill>
                  <a:srgbClr val="0070C0"/>
                </a:solidFill>
              </a:rPr>
              <a:t>(% of pensionable income)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D3297F-497A-46EC-A196-84FFD6087146}"/>
              </a:ext>
            </a:extLst>
          </p:cNvPr>
          <p:cNvSpPr txBox="1"/>
          <p:nvPr/>
        </p:nvSpPr>
        <p:spPr>
          <a:xfrm>
            <a:off x="249382" y="5130074"/>
            <a:ext cx="8715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>
                <a:solidFill>
                  <a:srgbClr val="0070C0"/>
                </a:solidFill>
              </a:rPr>
              <a:t>* Employers who are members of the Defined Benefit section pay a higher expense allowance</a:t>
            </a:r>
          </a:p>
        </p:txBody>
      </p:sp>
    </p:spTree>
    <p:extLst>
      <p:ext uri="{BB962C8B-B14F-4D97-AF65-F5344CB8AC3E}">
        <p14:creationId xmlns:p14="http://schemas.microsoft.com/office/powerpoint/2010/main" val="3836869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Contribution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205038"/>
            <a:ext cx="782637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Insurance included within ministers &amp; staff sections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Income Protection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Pays 50% of pensionable income after 26 weeks off sick, up to retirement date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Life insurance, the greater of 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8 x Pensionable Income and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4 x Pensionable Income, plus the value of your Pension Account</a:t>
            </a:r>
          </a:p>
        </p:txBody>
      </p:sp>
    </p:spTree>
    <p:extLst>
      <p:ext uri="{BB962C8B-B14F-4D97-AF65-F5344CB8AC3E}">
        <p14:creationId xmlns:p14="http://schemas.microsoft.com/office/powerpoint/2010/main" val="79318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Contribution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Investment options (member choice):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Default Lifestyle Investment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Reduces risk level as member approaches nominated retirement date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Set by the Trustee on advice of LCP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Self-select fund options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Member chooses how contributions are invested between a range of funds</a:t>
            </a:r>
          </a:p>
        </p:txBody>
      </p:sp>
    </p:spTree>
    <p:extLst>
      <p:ext uri="{BB962C8B-B14F-4D97-AF65-F5344CB8AC3E}">
        <p14:creationId xmlns:p14="http://schemas.microsoft.com/office/powerpoint/2010/main" val="161737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Master Trust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Authorised as a Master Trust Sept 2019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Non-Associated Multi-Employer Schemes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Higher level of regulation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Pension Trustee &amp; BUGB Trustees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Scheme Strategists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Most Master Trusts are commercial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We don’t fit the mould!</a:t>
            </a:r>
          </a:p>
        </p:txBody>
      </p:sp>
    </p:spTree>
    <p:extLst>
      <p:ext uri="{BB962C8B-B14F-4D97-AF65-F5344CB8AC3E}">
        <p14:creationId xmlns:p14="http://schemas.microsoft.com/office/powerpoint/2010/main" val="24297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Contribution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Your obligations as an employer: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Promptly provide employee and salary details to BPS (via Employer Hub)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Pay contributions (taken via Direct Debit)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Meet Auto Enrolment obligations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7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526474" y="1941802"/>
            <a:ext cx="809105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What is a “Defined Benefit” (DB) pension scheme?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Employer and employee make contributions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Scheme commits to providing specified benefits in retirement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Money is invested by the scheme to fund benefits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b="1" dirty="0">
                <a:solidFill>
                  <a:srgbClr val="0070C0"/>
                </a:solidFill>
              </a:rPr>
              <a:t>Investment Risk/Reward is with employers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Employers must make additional contributions if scheme cannot pay the promised benefits</a:t>
            </a:r>
          </a:p>
        </p:txBody>
      </p:sp>
    </p:spTree>
    <p:extLst>
      <p:ext uri="{BB962C8B-B14F-4D97-AF65-F5344CB8AC3E}">
        <p14:creationId xmlns:p14="http://schemas.microsoft.com/office/powerpoint/2010/main" val="16106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About the BPS DB section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Scheme closed at end 2011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No new members or employers since then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No accrual of additional years of service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Benefits still tied to current pensionable income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Multi-employer scheme with around 1,100 employers (mostly churches)</a:t>
            </a:r>
          </a:p>
        </p:txBody>
      </p:sp>
    </p:spTree>
    <p:extLst>
      <p:ext uri="{BB962C8B-B14F-4D97-AF65-F5344CB8AC3E}">
        <p14:creationId xmlns:p14="http://schemas.microsoft.com/office/powerpoint/2010/main" val="137968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419987" y="1951260"/>
            <a:ext cx="80652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benefits offered were: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6FF0D25-B289-49BD-8421-451D4888A779}"/>
              </a:ext>
            </a:extLst>
          </p:cNvPr>
          <p:cNvGrpSpPr/>
          <p:nvPr/>
        </p:nvGrpSpPr>
        <p:grpSpPr>
          <a:xfrm>
            <a:off x="351295" y="2468935"/>
            <a:ext cx="8441410" cy="1015663"/>
            <a:chOff x="351295" y="2468935"/>
            <a:chExt cx="8441410" cy="10156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0765E5E-279C-4BE5-B063-C85AD025F9E6}"/>
                    </a:ext>
                  </a:extLst>
                </p:cNvPr>
                <p:cNvSpPr txBox="1"/>
                <p:nvPr/>
              </p:nvSpPr>
              <p:spPr>
                <a:xfrm>
                  <a:off x="351295" y="2641482"/>
                  <a:ext cx="865761" cy="670568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pt-BR" sz="20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420</m:t>
                            </m:r>
                          </m:den>
                        </m:f>
                      </m:oMath>
                    </m:oMathPara>
                  </a14:m>
                  <a:endParaRPr lang="en-GB" sz="2000" dirty="0">
                    <a:solidFill>
                      <a:srgbClr val="0070C0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0765E5E-279C-4BE5-B063-C85AD025F9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295" y="2641482"/>
                  <a:ext cx="865761" cy="67056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E8BF7DC-BC55-41A2-AC04-3F0905D71E53}"/>
                </a:ext>
              </a:extLst>
            </p:cNvPr>
            <p:cNvSpPr txBox="1"/>
            <p:nvPr/>
          </p:nvSpPr>
          <p:spPr>
            <a:xfrm>
              <a:off x="1568351" y="2776711"/>
              <a:ext cx="317715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CD488BB-1CB8-4598-8509-352FE839E432}"/>
                </a:ext>
              </a:extLst>
            </p:cNvPr>
            <p:cNvSpPr txBox="1"/>
            <p:nvPr/>
          </p:nvSpPr>
          <p:spPr>
            <a:xfrm>
              <a:off x="2383277" y="2468935"/>
              <a:ext cx="195526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Std annuity at retirement / leaving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06048D3-28DC-4846-AE3C-27525BE40896}"/>
                </a:ext>
              </a:extLst>
            </p:cNvPr>
            <p:cNvSpPr txBox="1"/>
            <p:nvPr/>
          </p:nvSpPr>
          <p:spPr>
            <a:xfrm>
              <a:off x="4835746" y="2776711"/>
              <a:ext cx="317715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CE3455D-73AB-4B73-9BE2-4BFD62414B2A}"/>
                </a:ext>
              </a:extLst>
            </p:cNvPr>
            <p:cNvSpPr txBox="1"/>
            <p:nvPr/>
          </p:nvSpPr>
          <p:spPr>
            <a:xfrm>
              <a:off x="5504756" y="2468935"/>
              <a:ext cx="3287949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Complete months of Pensionable service before </a:t>
              </a:r>
              <a:br>
                <a:rPr lang="en-GB" sz="2000" dirty="0">
                  <a:solidFill>
                    <a:srgbClr val="0070C0"/>
                  </a:solidFill>
                </a:rPr>
              </a:br>
              <a:r>
                <a:rPr lang="en-GB" sz="2000" dirty="0">
                  <a:solidFill>
                    <a:srgbClr val="0070C0"/>
                  </a:solidFill>
                </a:rPr>
                <a:t>1 Jan 1985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9B49C2F-E51C-470C-BBCD-5193DE801440}"/>
              </a:ext>
            </a:extLst>
          </p:cNvPr>
          <p:cNvGrpSpPr/>
          <p:nvPr/>
        </p:nvGrpSpPr>
        <p:grpSpPr>
          <a:xfrm>
            <a:off x="351295" y="3642739"/>
            <a:ext cx="8441410" cy="1015663"/>
            <a:chOff x="351295" y="3738100"/>
            <a:chExt cx="8441410" cy="10156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BB31DA1F-B60E-4842-A390-C670F62F30C1}"/>
                    </a:ext>
                  </a:extLst>
                </p:cNvPr>
                <p:cNvSpPr txBox="1"/>
                <p:nvPr/>
              </p:nvSpPr>
              <p:spPr>
                <a:xfrm>
                  <a:off x="351295" y="3910647"/>
                  <a:ext cx="865761" cy="670568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pt-BR" sz="20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1200</m:t>
                            </m:r>
                          </m:den>
                        </m:f>
                      </m:oMath>
                    </m:oMathPara>
                  </a14:m>
                  <a:endParaRPr lang="en-GB" sz="2000" dirty="0">
                    <a:solidFill>
                      <a:srgbClr val="0070C0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BB31DA1F-B60E-4842-A390-C670F62F30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295" y="3910647"/>
                  <a:ext cx="865761" cy="67056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C5AF1ED-FE9B-4099-A422-2F61D1845C54}"/>
                </a:ext>
              </a:extLst>
            </p:cNvPr>
            <p:cNvSpPr txBox="1"/>
            <p:nvPr/>
          </p:nvSpPr>
          <p:spPr>
            <a:xfrm>
              <a:off x="1568351" y="4045876"/>
              <a:ext cx="317715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603D64-6541-4DEE-9136-BB4E249EA02E}"/>
                </a:ext>
              </a:extLst>
            </p:cNvPr>
            <p:cNvSpPr txBox="1"/>
            <p:nvPr/>
          </p:nvSpPr>
          <p:spPr>
            <a:xfrm>
              <a:off x="2091447" y="3891988"/>
              <a:ext cx="2538920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Final Minimum Pensionable Income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E4DBFDE-DA8C-4161-9D16-265E810193A3}"/>
                </a:ext>
              </a:extLst>
            </p:cNvPr>
            <p:cNvSpPr txBox="1"/>
            <p:nvPr/>
          </p:nvSpPr>
          <p:spPr>
            <a:xfrm>
              <a:off x="4835746" y="4045876"/>
              <a:ext cx="317715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0A0D0FA-EE58-45B3-A162-D2FD14396588}"/>
                </a:ext>
              </a:extLst>
            </p:cNvPr>
            <p:cNvSpPr txBox="1"/>
            <p:nvPr/>
          </p:nvSpPr>
          <p:spPr>
            <a:xfrm>
              <a:off x="5504756" y="3738100"/>
              <a:ext cx="3287949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Complete months of Pensionable service</a:t>
              </a:r>
              <a:br>
                <a:rPr lang="en-GB" sz="2000" dirty="0">
                  <a:solidFill>
                    <a:srgbClr val="0070C0"/>
                  </a:solidFill>
                </a:rPr>
              </a:br>
              <a:r>
                <a:rPr lang="en-GB" sz="2000" dirty="0">
                  <a:solidFill>
                    <a:srgbClr val="0070C0"/>
                  </a:solidFill>
                </a:rPr>
                <a:t>1 Jan 1985 to 31 Dec 1990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35F527F-1CF0-4CD2-8901-095C3369A607}"/>
              </a:ext>
            </a:extLst>
          </p:cNvPr>
          <p:cNvGrpSpPr/>
          <p:nvPr/>
        </p:nvGrpSpPr>
        <p:grpSpPr>
          <a:xfrm>
            <a:off x="351295" y="4816544"/>
            <a:ext cx="8441410" cy="1015663"/>
            <a:chOff x="351295" y="4816544"/>
            <a:chExt cx="8441410" cy="10156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ED3A5647-B8A9-4DFD-9549-80C69E090001}"/>
                    </a:ext>
                  </a:extLst>
                </p:cNvPr>
                <p:cNvSpPr txBox="1"/>
                <p:nvPr/>
              </p:nvSpPr>
              <p:spPr>
                <a:xfrm>
                  <a:off x="351295" y="4989091"/>
                  <a:ext cx="865761" cy="670568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pt-BR" sz="20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960</m:t>
                            </m:r>
                          </m:den>
                        </m:f>
                      </m:oMath>
                    </m:oMathPara>
                  </a14:m>
                  <a:endParaRPr lang="en-GB" sz="2000" dirty="0">
                    <a:solidFill>
                      <a:srgbClr val="0070C0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ED3A5647-B8A9-4DFD-9549-80C69E0900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295" y="4989091"/>
                  <a:ext cx="865761" cy="67056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C11A54-C1F3-4C61-B0ED-7E6C92363855}"/>
                </a:ext>
              </a:extLst>
            </p:cNvPr>
            <p:cNvSpPr txBox="1"/>
            <p:nvPr/>
          </p:nvSpPr>
          <p:spPr>
            <a:xfrm>
              <a:off x="1568351" y="5124320"/>
              <a:ext cx="317715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6AE3F12-9B3F-4B31-88BB-055FFCA04E3F}"/>
                </a:ext>
              </a:extLst>
            </p:cNvPr>
            <p:cNvSpPr txBox="1"/>
            <p:nvPr/>
          </p:nvSpPr>
          <p:spPr>
            <a:xfrm>
              <a:off x="2091447" y="4970432"/>
              <a:ext cx="2538920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Final Minimum Pensionable Income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351AA14-66AC-4E9D-9D5E-222F7B24E558}"/>
                </a:ext>
              </a:extLst>
            </p:cNvPr>
            <p:cNvSpPr txBox="1"/>
            <p:nvPr/>
          </p:nvSpPr>
          <p:spPr>
            <a:xfrm>
              <a:off x="4835746" y="5124320"/>
              <a:ext cx="317715" cy="4001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X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B7E9485-0C21-4436-9131-787FEF059DC0}"/>
                </a:ext>
              </a:extLst>
            </p:cNvPr>
            <p:cNvSpPr txBox="1"/>
            <p:nvPr/>
          </p:nvSpPr>
          <p:spPr>
            <a:xfrm>
              <a:off x="5504756" y="4816544"/>
              <a:ext cx="3287949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70C0"/>
                  </a:solidFill>
                </a:rPr>
                <a:t>Complete months of Pensionable service</a:t>
              </a:r>
              <a:br>
                <a:rPr lang="en-GB" sz="2000" dirty="0">
                  <a:solidFill>
                    <a:srgbClr val="0070C0"/>
                  </a:solidFill>
                </a:rPr>
              </a:br>
              <a:r>
                <a:rPr lang="en-GB" sz="2000" dirty="0">
                  <a:solidFill>
                    <a:srgbClr val="0070C0"/>
                  </a:solidFill>
                </a:rPr>
                <a:t>1 Jan 1991 to 31 Dec 2011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250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employers are legally obliged to fund these benefits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This has turned out to be much more expensive than originally anticipated due to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Higher life expectancies, so pensions must be paid for longer.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Lower interest rates meaning that more money is needed now to fund a future obligation</a:t>
            </a:r>
          </a:p>
        </p:txBody>
      </p:sp>
    </p:spTree>
    <p:extLst>
      <p:ext uri="{BB962C8B-B14F-4D97-AF65-F5344CB8AC3E}">
        <p14:creationId xmlns:p14="http://schemas.microsoft.com/office/powerpoint/2010/main" val="348475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scheme currently has around £300m assets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These are held in a range of investments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investment portfolio is designed to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Produce a good return…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…whilst keeping risk down…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…and matching the cost of the benefits.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16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02D07894-5ED8-4A1A-A45D-5324ADF98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8" y="1314450"/>
            <a:ext cx="7832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3600" b="1">
                <a:solidFill>
                  <a:srgbClr val="17375E"/>
                </a:solidFill>
              </a:rPr>
              <a:t>Outline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1B8C4D-69F3-4E9F-B36F-26C154AE71A8}"/>
              </a:ext>
            </a:extLst>
          </p:cNvPr>
          <p:cNvSpPr txBox="1"/>
          <p:nvPr/>
        </p:nvSpPr>
        <p:spPr>
          <a:xfrm>
            <a:off x="457200" y="2159000"/>
            <a:ext cx="8051800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  <a:ea typeface="MS PGothic" panose="020B0600070205080204" pitchFamily="34" charset="-128"/>
              </a:rPr>
              <a:t>Introduction – Pensions Challenges?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  <a:ea typeface="MS PGothic" panose="020B0600070205080204" pitchFamily="34" charset="-128"/>
              </a:rPr>
              <a:t>Your legal obligations and Auto Enrolment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  <a:ea typeface="MS PGothic" panose="020B0600070205080204" pitchFamily="34" charset="-128"/>
              </a:rPr>
              <a:t>Overview of the Baptist Pension Scheme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  <a:ea typeface="MS PGothic" panose="020B0600070205080204" pitchFamily="34" charset="-128"/>
              </a:rPr>
              <a:t>The Defined Contribution Scheme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  <a:ea typeface="MS PGothic" panose="020B0600070205080204" pitchFamily="34" charset="-128"/>
              </a:rPr>
              <a:t>The Defined Benefit Scheme (Closed)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  <a:ea typeface="MS PGothic" panose="020B0600070205080204" pitchFamily="34" charset="-128"/>
              </a:rPr>
              <a:t>Questions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en-GB" altLang="en-US" sz="2800" dirty="0">
              <a:solidFill>
                <a:srgbClr val="0070C0"/>
              </a:solidFill>
              <a:ea typeface="MS PGothic" panose="020B0600070205080204" pitchFamily="34" charset="-128"/>
            </a:endParaRPr>
          </a:p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  <a:ea typeface="MS PGothic" panose="020B0600070205080204" pitchFamily="34" charset="-128"/>
              </a:rPr>
              <a:t>NB – this webinar is intended for Employers and is not focussed on scheme members.</a:t>
            </a:r>
          </a:p>
          <a:p>
            <a:pPr>
              <a:defRPr/>
            </a:pPr>
            <a:endParaRPr lang="en-GB" sz="2800" dirty="0">
              <a:solidFill>
                <a:srgbClr val="1F497D">
                  <a:lumMod val="75000"/>
                </a:srgbClr>
              </a:solidFill>
              <a:ea typeface="MS PGothic" panose="020B0600070205080204" pitchFamily="34" charset="-128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Every three years all Defined Benefits pension schemes must carry out a formal valuation: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Calculate the amount of money needed now to cover the projected cost of the benefits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Compare to the scheme assets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Agree a “recovery plan” with employers to address any shortfall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3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127417"/>
            <a:ext cx="782637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Last valuation was as at 31</a:t>
            </a:r>
            <a:r>
              <a:rPr lang="en-GB" altLang="en-US" sz="2800" baseline="30000" dirty="0">
                <a:solidFill>
                  <a:srgbClr val="0070C0"/>
                </a:solidFill>
              </a:rPr>
              <a:t>st</a:t>
            </a:r>
            <a:r>
              <a:rPr lang="en-GB" altLang="en-US" sz="2800" dirty="0">
                <a:solidFill>
                  <a:srgbClr val="0070C0"/>
                </a:solidFill>
              </a:rPr>
              <a:t> December 2016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Deficit of £93m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 recovery plan, “The Family Solution” was agreed in April 2018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BUGB to contribute an additional £33.5m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All employers continue their deficit recovery contributions until end 2028.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Some changes made to the inflation- adjustment of benefits </a:t>
            </a:r>
          </a:p>
        </p:txBody>
      </p:sp>
    </p:spTree>
    <p:extLst>
      <p:ext uri="{BB962C8B-B14F-4D97-AF65-F5344CB8AC3E}">
        <p14:creationId xmlns:p14="http://schemas.microsoft.com/office/powerpoint/2010/main" val="262779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330740" y="2227634"/>
            <a:ext cx="398834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Family Solution Recovery plan is currently on track, but…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Deficit moves daily with financial markets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b="1" dirty="0">
                <a:solidFill>
                  <a:srgbClr val="0070C0"/>
                </a:solidFill>
              </a:rPr>
              <a:t>The risk remains with the employers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6547BC-A6E6-4A51-BDDC-BDAE9583C5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3" t="10497" r="4495" b="20283"/>
          <a:stretch/>
        </p:blipFill>
        <p:spPr>
          <a:xfrm>
            <a:off x="4190497" y="1943101"/>
            <a:ext cx="4704121" cy="360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F37B83C-C3FD-4D2D-BDF1-0CA8C9057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Actuarial Terminology &amp; Risks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E9F56B-23F7-4A85-8F7C-91FF8C642B2F}"/>
              </a:ext>
            </a:extLst>
          </p:cNvPr>
          <p:cNvSpPr txBox="1"/>
          <p:nvPr/>
        </p:nvSpPr>
        <p:spPr>
          <a:xfrm>
            <a:off x="544946" y="2357438"/>
            <a:ext cx="805411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‘Technical Provisions’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cost of paying the benefits with no extra Employer cost, provided assumptions are borne out. - i.e. risk is maintained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‘Buy Out’ (“solvency basis”)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cost of securing befits with an Insurance Company – i.e. risk removed</a:t>
            </a:r>
          </a:p>
        </p:txBody>
      </p:sp>
    </p:spTree>
    <p:extLst>
      <p:ext uri="{BB962C8B-B14F-4D97-AF65-F5344CB8AC3E}">
        <p14:creationId xmlns:p14="http://schemas.microsoft.com/office/powerpoint/2010/main" val="260557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F37B83C-C3FD-4D2D-BDF1-0CA8C9057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E9F56B-23F7-4A85-8F7C-91FF8C642B2F}"/>
              </a:ext>
            </a:extLst>
          </p:cNvPr>
          <p:cNvSpPr txBox="1"/>
          <p:nvPr/>
        </p:nvSpPr>
        <p:spPr>
          <a:xfrm>
            <a:off x="544946" y="2120375"/>
            <a:ext cx="805411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Next valuation will be as at 31</a:t>
            </a:r>
            <a:r>
              <a:rPr lang="en-GB" altLang="en-US" sz="2800" baseline="30000" dirty="0">
                <a:solidFill>
                  <a:srgbClr val="0070C0"/>
                </a:solidFill>
              </a:rPr>
              <a:t>st</a:t>
            </a:r>
            <a:r>
              <a:rPr lang="en-GB" altLang="en-US" sz="2800" dirty="0">
                <a:solidFill>
                  <a:srgbClr val="0070C0"/>
                </a:solidFill>
              </a:rPr>
              <a:t> December 2019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Work will be carried on in 2020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Regulator deadline for completion is March 2021, but aiming to complete sooner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BUGB’s aim will be to maintain the current recovery plan as far as that is possible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Pension Trustee’s aim will be to ensure continued security for members’ benefits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Collaborative approach</a:t>
            </a:r>
          </a:p>
        </p:txBody>
      </p:sp>
    </p:spTree>
    <p:extLst>
      <p:ext uri="{BB962C8B-B14F-4D97-AF65-F5344CB8AC3E}">
        <p14:creationId xmlns:p14="http://schemas.microsoft.com/office/powerpoint/2010/main" val="61769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544946" y="1899720"/>
            <a:ext cx="805411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BUGB’s long term objective is to pay one or more insurers to take on responsibility for paying the benefits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 process known as “buy-out”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Feasible target in a 10-year horizon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BUGB currently working with the Trustee on a “buy-in”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Purchase a bulk annuity policy to match around a third of the liabilities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 step towards buy-out</a:t>
            </a:r>
          </a:p>
        </p:txBody>
      </p:sp>
    </p:spTree>
    <p:extLst>
      <p:ext uri="{BB962C8B-B14F-4D97-AF65-F5344CB8AC3E}">
        <p14:creationId xmlns:p14="http://schemas.microsoft.com/office/powerpoint/2010/main" val="189686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249384" y="2131356"/>
            <a:ext cx="864523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Pension Act 2005: Made it much harder for employers to avoid their pension liabilities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Departing employers (i.e. those with no active employees) in multi-employer schemes must settle their share of scheme liability immediately. 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This is known as a “Cessation Event”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Patterns of ministry mean many BPS employers have had Cessation Events</a:t>
            </a:r>
          </a:p>
        </p:txBody>
      </p:sp>
    </p:spTree>
    <p:extLst>
      <p:ext uri="{BB962C8B-B14F-4D97-AF65-F5344CB8AC3E}">
        <p14:creationId xmlns:p14="http://schemas.microsoft.com/office/powerpoint/2010/main" val="83042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1868708"/>
            <a:ext cx="782637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 a Cessation Event the employer must pay their “Employer Debt”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Share of deficit based on cost of paying an insurer to take on scheme liabilities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Monthly estimate provided for most employers on </a:t>
            </a:r>
            <a:r>
              <a:rPr lang="en-GB" altLang="en-US" sz="2800" dirty="0">
                <a:solidFill>
                  <a:srgbClr val="0070C0"/>
                </a:solidFill>
                <a:hlinkClick r:id="rId3"/>
              </a:rPr>
              <a:t>www.4mystaff.co.uk </a:t>
            </a:r>
            <a:endParaRPr lang="en-GB" altLang="en-US" sz="2800" dirty="0">
              <a:solidFill>
                <a:srgbClr val="0070C0"/>
              </a:solidFill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Ranges from a few thousand pounds to several hundred thousand depending upon the employer history in the scheme</a:t>
            </a:r>
          </a:p>
        </p:txBody>
      </p:sp>
    </p:spTree>
    <p:extLst>
      <p:ext uri="{BB962C8B-B14F-4D97-AF65-F5344CB8AC3E}">
        <p14:creationId xmlns:p14="http://schemas.microsoft.com/office/powerpoint/2010/main" val="103012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293582"/>
            <a:ext cx="782637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How to ‘avoid’ a Cessation Event: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Period of Grace (1 year, extendable to 3 years)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Interim Member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Deferred Debt Agreement (DDA) (historic cases)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Follow the correct process to convert to a CIO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BBS can advise on process to follow.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Please ensure you update them promptly on leavers</a:t>
            </a:r>
          </a:p>
        </p:txBody>
      </p:sp>
    </p:spTree>
    <p:extLst>
      <p:ext uri="{BB962C8B-B14F-4D97-AF65-F5344CB8AC3E}">
        <p14:creationId xmlns:p14="http://schemas.microsoft.com/office/powerpoint/2010/main" val="311137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293582"/>
            <a:ext cx="7826375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If you are an active employer you have a choice: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b="1" dirty="0">
                <a:solidFill>
                  <a:srgbClr val="0070C0"/>
                </a:solidFill>
              </a:rPr>
              <a:t>Option 1: </a:t>
            </a:r>
            <a:r>
              <a:rPr lang="en-GB" altLang="en-US" sz="2800" dirty="0">
                <a:solidFill>
                  <a:srgbClr val="0070C0"/>
                </a:solidFill>
              </a:rPr>
              <a:t>Continue to participate in the scheme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Pay deficit contributions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These may be revised in future if the scheme performs worse (or better) than forecast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As a continuing employer, you share in risk of the scheme</a:t>
            </a:r>
          </a:p>
        </p:txBody>
      </p:sp>
    </p:spTree>
    <p:extLst>
      <p:ext uri="{BB962C8B-B14F-4D97-AF65-F5344CB8AC3E}">
        <p14:creationId xmlns:p14="http://schemas.microsoft.com/office/powerpoint/2010/main" val="189884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8C012-E1B7-4E5A-B625-D4EEEE37C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Introduction – Pensions Challenges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D0A732-7247-449E-A5E0-3ADFDF724BFF}"/>
              </a:ext>
            </a:extLst>
          </p:cNvPr>
          <p:cNvSpPr txBox="1"/>
          <p:nvPr/>
        </p:nvSpPr>
        <p:spPr>
          <a:xfrm>
            <a:off x="658813" y="2357438"/>
            <a:ext cx="7826375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As Baptist churches we want to be model employers: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Ensure that ministers and staff in Baptist organisations are provided for in retirement.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Comply with the legal obligations on in respect to Pensions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293582"/>
            <a:ext cx="7826375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If you are an active employer you have a choice: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b="1" dirty="0">
                <a:solidFill>
                  <a:srgbClr val="0070C0"/>
                </a:solidFill>
              </a:rPr>
              <a:t>Option 2: </a:t>
            </a:r>
            <a:r>
              <a:rPr lang="en-GB" altLang="en-US" sz="2800" dirty="0">
                <a:solidFill>
                  <a:srgbClr val="0070C0"/>
                </a:solidFill>
              </a:rPr>
              <a:t>Settle your employer debt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Pay the one off amount to exit the scheme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No further obligations to the DB scheme and do not share in the future risks of the scheme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Can continue to participate in DC scheme as a DC-only employer</a:t>
            </a:r>
          </a:p>
        </p:txBody>
      </p:sp>
    </p:spTree>
    <p:extLst>
      <p:ext uri="{BB962C8B-B14F-4D97-AF65-F5344CB8AC3E}">
        <p14:creationId xmlns:p14="http://schemas.microsoft.com/office/powerpoint/2010/main" val="82372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293582"/>
            <a:ext cx="782637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Best choice for your church will depend on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deficit contributions you are paying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estimated debt you would have to pay (available on </a:t>
            </a:r>
            <a:r>
              <a:rPr lang="en-GB" altLang="en-US" sz="2800" dirty="0">
                <a:solidFill>
                  <a:srgbClr val="0070C0"/>
                </a:solidFill>
                <a:hlinkClick r:id="rId3"/>
              </a:rPr>
              <a:t>www.4mystaff.co.uk</a:t>
            </a:r>
            <a:r>
              <a:rPr lang="en-GB" altLang="en-US" sz="2800" dirty="0">
                <a:solidFill>
                  <a:srgbClr val="0070C0"/>
                </a:solidFill>
              </a:rPr>
              <a:t>)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Your ability to pay the find the funds to pay the debt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Your church’s attitude to risk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You may need independent financial advice to support a decision</a:t>
            </a:r>
          </a:p>
        </p:txBody>
      </p:sp>
    </p:spTree>
    <p:extLst>
      <p:ext uri="{BB962C8B-B14F-4D97-AF65-F5344CB8AC3E}">
        <p14:creationId xmlns:p14="http://schemas.microsoft.com/office/powerpoint/2010/main" val="36503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293582"/>
            <a:ext cx="7826375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Double Cessation Events: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360 employers have had at least one cessation event and then re-entered the scheme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Employer Debt regulations have a flaw that means in these circumstances some parts of the liability are payable twice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This has been a long-standing issue for the scheme and the affected churches</a:t>
            </a:r>
          </a:p>
        </p:txBody>
      </p:sp>
    </p:spTree>
    <p:extLst>
      <p:ext uri="{BB962C8B-B14F-4D97-AF65-F5344CB8AC3E}">
        <p14:creationId xmlns:p14="http://schemas.microsoft.com/office/powerpoint/2010/main" val="64549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210456"/>
            <a:ext cx="7826375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As part of the Family Solution, a mechanism has been found to address Double Cessation Events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BUGB’s contribution will be used to nominally settle the earlier cessation debts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This leaves the church with </a:t>
            </a:r>
            <a:r>
              <a:rPr lang="en-GB" altLang="en-US" sz="2800" u="sng" dirty="0">
                <a:solidFill>
                  <a:srgbClr val="0070C0"/>
                </a:solidFill>
              </a:rPr>
              <a:t>only</a:t>
            </a:r>
            <a:r>
              <a:rPr lang="en-GB" altLang="en-US" sz="2800" dirty="0">
                <a:solidFill>
                  <a:srgbClr val="0070C0"/>
                </a:solidFill>
              </a:rPr>
              <a:t> their current liability, which is a fair reflection of their share of scheme liabilities</a:t>
            </a:r>
          </a:p>
        </p:txBody>
      </p:sp>
    </p:spTree>
    <p:extLst>
      <p:ext uri="{BB962C8B-B14F-4D97-AF65-F5344CB8AC3E}">
        <p14:creationId xmlns:p14="http://schemas.microsoft.com/office/powerpoint/2010/main" val="128013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74169"/>
            <a:ext cx="7826375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To participate in the solution Churches need to sign a Double Cessation Debt Agreement (DCDA) agreeing to this.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If the church don’t agree, the church will need to settle their cessation debt.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7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Benefit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74169"/>
            <a:ext cx="7826375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In summary, your obligations as a DB employer: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Pay deficit contributions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Provide annual accounts to the Trustee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Read communications from the scheme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Avoid (unintended) cessation events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5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>
            <a:extLst>
              <a:ext uri="{FF2B5EF4-FFF2-40B4-BE49-F238E27FC236}">
                <a16:creationId xmlns:a16="http://schemas.microsoft.com/office/drawing/2014/main" id="{5348C6B5-856E-4922-987E-7F1784C2B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138" y="2246313"/>
            <a:ext cx="7329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4000">
                <a:solidFill>
                  <a:schemeClr val="accent1"/>
                </a:solidFill>
              </a:rPr>
              <a:t>Any questions?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F742-A319-4EE5-9368-558ED9202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Your Legal Obligations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9A6753-CF5B-42C1-9A09-6245BEE1480B}"/>
              </a:ext>
            </a:extLst>
          </p:cNvPr>
          <p:cNvSpPr txBox="1"/>
          <p:nvPr/>
        </p:nvSpPr>
        <p:spPr>
          <a:xfrm>
            <a:off x="447964" y="2357438"/>
            <a:ext cx="844665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Auto enrolment: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Assess staff for eligibility based on age and salary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Select a Qualifying Workplace Scheme, such as BPS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Enrol eligible staff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Re-enrol staff who opt out every 3 years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Minimum contribution levels (at least 8% of earnings, with at least 3% paid by employer)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More detail at </a:t>
            </a:r>
            <a:r>
              <a:rPr lang="en-GB" sz="2800" dirty="0">
                <a:hlinkClick r:id="rId3"/>
              </a:rPr>
              <a:t>https://tpr.gov.uk/employers</a:t>
            </a:r>
            <a:endParaRPr lang="en-GB" altLang="en-US" sz="2800" dirty="0">
              <a:solidFill>
                <a:srgbClr val="0070C0"/>
              </a:solidFill>
            </a:endParaRP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2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BA27-EE9B-4276-BCCE-F60961870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Overview of the Baptist Pension Scheme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F93814-D2A4-45D3-BB11-C2EA47731607}"/>
              </a:ext>
            </a:extLst>
          </p:cNvPr>
          <p:cNvSpPr txBox="1"/>
          <p:nvPr/>
        </p:nvSpPr>
        <p:spPr>
          <a:xfrm>
            <a:off x="658813" y="2357438"/>
            <a:ext cx="7826375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Scheme structure: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Defined Contribution Scheme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Basic Section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Ministers Section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Staff Section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Defined Benefit Scheme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Closed scheme</a:t>
            </a:r>
          </a:p>
        </p:txBody>
      </p:sp>
    </p:spTree>
    <p:extLst>
      <p:ext uri="{BB962C8B-B14F-4D97-AF65-F5344CB8AC3E}">
        <p14:creationId xmlns:p14="http://schemas.microsoft.com/office/powerpoint/2010/main" val="15255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Overview of the Baptist Pension Scheme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448199" y="2378992"/>
            <a:ext cx="7826375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Who’s who in the scheme? [1]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Trustees – BPTL, independent from BUGB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Pensions Staff: Steve </a:t>
            </a:r>
            <a:r>
              <a:rPr lang="en-GB" altLang="en-US" sz="2800" dirty="0" err="1">
                <a:solidFill>
                  <a:srgbClr val="0070C0"/>
                </a:solidFill>
              </a:rPr>
              <a:t>Kaney</a:t>
            </a:r>
            <a:r>
              <a:rPr lang="en-GB" altLang="en-US" sz="2800" dirty="0">
                <a:solidFill>
                  <a:srgbClr val="0070C0"/>
                </a:solidFill>
              </a:rPr>
              <a:t>, Marshall Rowan &amp; Helen </a:t>
            </a:r>
            <a:r>
              <a:rPr lang="en-GB" altLang="en-US" sz="2800" dirty="0" err="1">
                <a:solidFill>
                  <a:srgbClr val="0070C0"/>
                </a:solidFill>
              </a:rPr>
              <a:t>Lukies</a:t>
            </a:r>
            <a:endParaRPr lang="en-GB" altLang="en-US" sz="2800" dirty="0">
              <a:solidFill>
                <a:srgbClr val="0070C0"/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BBS – scheme administrators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LCP – actuaries and investment advisors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Eversheds – legal advisers</a:t>
            </a:r>
          </a:p>
        </p:txBody>
      </p:sp>
    </p:spTree>
    <p:extLst>
      <p:ext uri="{BB962C8B-B14F-4D97-AF65-F5344CB8AC3E}">
        <p14:creationId xmlns:p14="http://schemas.microsoft.com/office/powerpoint/2010/main" val="38573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Overview of the Baptist Pension Scheme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448199" y="2374224"/>
            <a:ext cx="7826375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Who’s who in the scheme? [2]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 err="1">
                <a:solidFill>
                  <a:srgbClr val="0070C0"/>
                </a:solidFill>
              </a:rPr>
              <a:t>tPR</a:t>
            </a:r>
            <a:r>
              <a:rPr lang="en-GB" altLang="en-US" sz="2800" dirty="0">
                <a:solidFill>
                  <a:srgbClr val="0070C0"/>
                </a:solidFill>
              </a:rPr>
              <a:t> – The Pensions Regulator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BUGB – lead employer in the rules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Employers – c. 1,100 individual organisations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Employers’ Group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0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Overview of the Baptist Pension Scheme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The Employer Hub: </a:t>
            </a:r>
            <a:r>
              <a:rPr lang="en-GB" altLang="en-US" sz="2800" dirty="0">
                <a:solidFill>
                  <a:srgbClr val="0070C0"/>
                </a:solidFill>
                <a:hlinkClick r:id="rId3"/>
              </a:rPr>
              <a:t>www.4mystaff.co.uk</a:t>
            </a:r>
            <a:r>
              <a:rPr lang="en-GB" altLang="en-US" sz="2800" dirty="0">
                <a:solidFill>
                  <a:srgbClr val="0070C0"/>
                </a:solidFill>
              </a:rPr>
              <a:t>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Provided by BBS, scheme administrators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Allows employers to: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Update employer contact info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Update employee/member information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Submit accounts information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See employer debt information (DB section)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endParaRPr lang="en-GB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5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54D3-E5C8-4924-8A3F-455CB9E8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2" y="1314450"/>
            <a:ext cx="864523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The BPS Defined Contribution 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BBDA6-D5C4-4020-AC14-C62F6C7E67B8}"/>
              </a:ext>
            </a:extLst>
          </p:cNvPr>
          <p:cNvSpPr txBox="1"/>
          <p:nvPr/>
        </p:nvSpPr>
        <p:spPr>
          <a:xfrm>
            <a:off x="658813" y="2357438"/>
            <a:ext cx="7826375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What is a “Defined Contribution” pension scheme?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Employer and employee make contributions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Money is invested in: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Default investments, or </a:t>
            </a:r>
          </a:p>
          <a:p>
            <a:pPr marL="137160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member selected investments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Member uses funds to fund retirement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800" b="1" dirty="0">
                <a:solidFill>
                  <a:srgbClr val="0070C0"/>
                </a:solidFill>
              </a:rPr>
              <a:t>Investment Risk/Reward is with member</a:t>
            </a:r>
          </a:p>
        </p:txBody>
      </p:sp>
    </p:spTree>
    <p:extLst>
      <p:ext uri="{BB962C8B-B14F-4D97-AF65-F5344CB8AC3E}">
        <p14:creationId xmlns:p14="http://schemas.microsoft.com/office/powerpoint/2010/main" val="38208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1A6FFBD602E34685DDBDE81B7C0A59" ma:contentTypeVersion="7" ma:contentTypeDescription="Create a new document." ma:contentTypeScope="" ma:versionID="b8e52b07f580dce158196977e35e8a8f">
  <xsd:schema xmlns:xsd="http://www.w3.org/2001/XMLSchema" xmlns:xs="http://www.w3.org/2001/XMLSchema" xmlns:p="http://schemas.microsoft.com/office/2006/metadata/properties" xmlns:ns3="71d53cf6-2ab7-4ef2-8339-ec6370fe134f" xmlns:ns4="8819b98b-a227-40fe-9f4a-d8914d8923b6" targetNamespace="http://schemas.microsoft.com/office/2006/metadata/properties" ma:root="true" ma:fieldsID="544b79294d1483d3de9850ce327c4d81" ns3:_="" ns4:_="">
    <xsd:import namespace="71d53cf6-2ab7-4ef2-8339-ec6370fe134f"/>
    <xsd:import namespace="8819b98b-a227-40fe-9f4a-d8914d8923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53cf6-2ab7-4ef2-8339-ec6370fe1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9b98b-a227-40fe-9f4a-d8914d8923b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B43378-3FD5-470A-92C8-0918014D2E3D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71d53cf6-2ab7-4ef2-8339-ec6370fe134f"/>
    <ds:schemaRef ds:uri="http://schemas.microsoft.com/office/2006/metadata/properties"/>
    <ds:schemaRef ds:uri="http://purl.org/dc/terms/"/>
    <ds:schemaRef ds:uri="8819b98b-a227-40fe-9f4a-d8914d8923b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ADDFEE7-D77F-4162-85A7-DAE6A3587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d53cf6-2ab7-4ef2-8339-ec6370fe134f"/>
    <ds:schemaRef ds:uri="8819b98b-a227-40fe-9f4a-d8914d89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DC1841-D011-4D67-9575-EB68D830BB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5156</TotalTime>
  <Words>1861</Words>
  <Application>Microsoft Office PowerPoint</Application>
  <PresentationFormat>On-screen Show (4:3)</PresentationFormat>
  <Paragraphs>315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Cambria Math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Baptist union of Great Britain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Parker</dc:creator>
  <cp:lastModifiedBy>Richard Wilson</cp:lastModifiedBy>
  <cp:revision>280</cp:revision>
  <cp:lastPrinted>2019-07-19T08:45:36Z</cp:lastPrinted>
  <dcterms:created xsi:type="dcterms:W3CDTF">2013-09-11T13:49:36Z</dcterms:created>
  <dcterms:modified xsi:type="dcterms:W3CDTF">2019-09-20T13:51:19Z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0x010100011A6FFBD602E34685DDBDE81B7C0A59</vt:lpwstr>
  </property>
</Properties>
</file>