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9" r:id="rId4"/>
    <p:sldId id="260" r:id="rId5"/>
    <p:sldId id="262" r:id="rId6"/>
    <p:sldId id="269" r:id="rId7"/>
    <p:sldId id="319" r:id="rId8"/>
    <p:sldId id="270" r:id="rId9"/>
    <p:sldId id="320" r:id="rId10"/>
    <p:sldId id="321" r:id="rId11"/>
    <p:sldId id="322" r:id="rId12"/>
    <p:sldId id="323" r:id="rId13"/>
    <p:sldId id="307" r:id="rId14"/>
    <p:sldId id="309" r:id="rId15"/>
    <p:sldId id="324" r:id="rId16"/>
    <p:sldId id="326" r:id="rId17"/>
    <p:sldId id="327" r:id="rId18"/>
    <p:sldId id="308" r:id="rId19"/>
    <p:sldId id="325" r:id="rId20"/>
    <p:sldId id="263" r:id="rId21"/>
    <p:sldId id="318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"/>
            <a:ext cx="12192000" cy="6857996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708" y="864706"/>
            <a:ext cx="10336695" cy="391267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4708" y="4777381"/>
            <a:ext cx="1033669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5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9927"/>
            <a:ext cx="8825659" cy="566739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6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1" indent="0">
              <a:buNone/>
              <a:defRPr sz="1600"/>
            </a:lvl2pPr>
            <a:lvl3pPr marL="914360" indent="0">
              <a:buNone/>
              <a:defRPr sz="1600"/>
            </a:lvl3pPr>
            <a:lvl4pPr marL="1371541" indent="0">
              <a:buNone/>
              <a:defRPr sz="1600"/>
            </a:lvl4pPr>
            <a:lvl5pPr marL="1828722" indent="0">
              <a:buNone/>
              <a:defRPr sz="1600"/>
            </a:lvl5pPr>
            <a:lvl6pPr marL="2285903" indent="0">
              <a:buNone/>
              <a:defRPr sz="1600"/>
            </a:lvl6pPr>
            <a:lvl7pPr marL="2743081" indent="0">
              <a:buNone/>
              <a:defRPr sz="1600"/>
            </a:lvl7pPr>
            <a:lvl8pPr marL="3200263" indent="0">
              <a:buNone/>
              <a:defRPr sz="1600"/>
            </a:lvl8pPr>
            <a:lvl9pPr marL="3657444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6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1" indent="0">
              <a:buNone/>
              <a:defRPr sz="1200"/>
            </a:lvl2pPr>
            <a:lvl3pPr marL="914360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1" indent="0">
              <a:buNone/>
              <a:defRPr sz="900"/>
            </a:lvl7pPr>
            <a:lvl8pPr marL="3200263" indent="0">
              <a:buNone/>
              <a:defRPr sz="900"/>
            </a:lvl8pPr>
            <a:lvl9pPr marL="365744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1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8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8"/>
            <a:ext cx="8831816" cy="13729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543301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1" indent="0">
              <a:buNone/>
              <a:defRPr sz="1200"/>
            </a:lvl2pPr>
            <a:lvl3pPr marL="914360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1" indent="0">
              <a:buNone/>
              <a:defRPr sz="900"/>
            </a:lvl7pPr>
            <a:lvl8pPr marL="3200263" indent="0">
              <a:buNone/>
              <a:defRPr sz="900"/>
            </a:lvl8pPr>
            <a:lvl9pPr marL="365744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1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1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8" y="607337"/>
            <a:ext cx="801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60" y="2613789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7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7" y="3678767"/>
            <a:ext cx="7731218" cy="342175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181" indent="0">
              <a:buNone/>
              <a:defRPr sz="1200"/>
            </a:lvl2pPr>
            <a:lvl3pPr marL="914360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1" indent="0">
              <a:buNone/>
              <a:defRPr sz="900"/>
            </a:lvl7pPr>
            <a:lvl8pPr marL="3200263" indent="0">
              <a:buNone/>
              <a:defRPr sz="900"/>
            </a:lvl8pPr>
            <a:lvl9pPr marL="365744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8" y="5029203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0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1" indent="0">
              <a:buNone/>
              <a:defRPr sz="900"/>
            </a:lvl7pPr>
            <a:lvl8pPr marL="3200263" indent="0">
              <a:buNone/>
              <a:defRPr sz="900"/>
            </a:lvl8pPr>
            <a:lvl9pPr marL="365744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1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8"/>
            <a:ext cx="8825660" cy="182251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50249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1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60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973670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2603503"/>
            <a:ext cx="3141879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1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1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3" indent="0">
              <a:buNone/>
              <a:defRPr sz="1600" b="1"/>
            </a:lvl6pPr>
            <a:lvl7pPr marL="2743081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7" y="3179768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0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1" indent="0">
              <a:buNone/>
              <a:defRPr sz="900"/>
            </a:lvl7pPr>
            <a:lvl8pPr marL="3200263" indent="0">
              <a:buNone/>
              <a:defRPr sz="900"/>
            </a:lvl8pPr>
            <a:lvl9pPr marL="365744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5" y="2603502"/>
            <a:ext cx="3147009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1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1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3" indent="0">
              <a:buNone/>
              <a:defRPr sz="1600" b="1"/>
            </a:lvl6pPr>
            <a:lvl7pPr marL="2743081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5" y="3179767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0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1" indent="0">
              <a:buNone/>
              <a:defRPr sz="900"/>
            </a:lvl7pPr>
            <a:lvl8pPr marL="3200263" indent="0">
              <a:buNone/>
              <a:defRPr sz="900"/>
            </a:lvl8pPr>
            <a:lvl9pPr marL="365744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7" y="2603503"/>
            <a:ext cx="3145731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1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1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3" indent="0">
              <a:buNone/>
              <a:defRPr sz="1600" b="1"/>
            </a:lvl6pPr>
            <a:lvl7pPr marL="2743081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5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0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1" indent="0">
              <a:buNone/>
              <a:defRPr sz="900"/>
            </a:lvl7pPr>
            <a:lvl8pPr marL="3200263" indent="0">
              <a:buNone/>
              <a:defRPr sz="900"/>
            </a:lvl8pPr>
            <a:lvl9pPr marL="365744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2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9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973670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1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1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3" indent="0">
              <a:buNone/>
              <a:defRPr sz="1600" b="1"/>
            </a:lvl6pPr>
            <a:lvl7pPr marL="2743081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4" y="2603502"/>
            <a:ext cx="2691243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1" indent="0">
              <a:buNone/>
              <a:defRPr sz="1600"/>
            </a:lvl2pPr>
            <a:lvl3pPr marL="914360" indent="0">
              <a:buNone/>
              <a:defRPr sz="1600"/>
            </a:lvl3pPr>
            <a:lvl4pPr marL="1371541" indent="0">
              <a:buNone/>
              <a:defRPr sz="1600"/>
            </a:lvl4pPr>
            <a:lvl5pPr marL="1828722" indent="0">
              <a:buNone/>
              <a:defRPr sz="1600"/>
            </a:lvl5pPr>
            <a:lvl6pPr marL="2285903" indent="0">
              <a:buNone/>
              <a:defRPr sz="1600"/>
            </a:lvl6pPr>
            <a:lvl7pPr marL="2743081" indent="0">
              <a:buNone/>
              <a:defRPr sz="1600"/>
            </a:lvl7pPr>
            <a:lvl8pPr marL="3200263" indent="0">
              <a:buNone/>
              <a:defRPr sz="1600"/>
            </a:lvl8pPr>
            <a:lvl9pPr marL="3657444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6" y="5109107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0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1" indent="0">
              <a:buNone/>
              <a:defRPr sz="900"/>
            </a:lvl7pPr>
            <a:lvl8pPr marL="3200263" indent="0">
              <a:buNone/>
              <a:defRPr sz="900"/>
            </a:lvl8pPr>
            <a:lvl9pPr marL="365744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8" y="4532848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1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1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3" indent="0">
              <a:buNone/>
              <a:defRPr sz="1600" b="1"/>
            </a:lvl6pPr>
            <a:lvl7pPr marL="2743081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5" y="2603502"/>
            <a:ext cx="2691243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1" indent="0">
              <a:buNone/>
              <a:defRPr sz="1600"/>
            </a:lvl2pPr>
            <a:lvl3pPr marL="914360" indent="0">
              <a:buNone/>
              <a:defRPr sz="1600"/>
            </a:lvl3pPr>
            <a:lvl4pPr marL="1371541" indent="0">
              <a:buNone/>
              <a:defRPr sz="1600"/>
            </a:lvl4pPr>
            <a:lvl5pPr marL="1828722" indent="0">
              <a:buNone/>
              <a:defRPr sz="1600"/>
            </a:lvl5pPr>
            <a:lvl6pPr marL="2285903" indent="0">
              <a:buNone/>
              <a:defRPr sz="1600"/>
            </a:lvl6pPr>
            <a:lvl7pPr marL="2743081" indent="0">
              <a:buNone/>
              <a:defRPr sz="1600"/>
            </a:lvl7pPr>
            <a:lvl8pPr marL="3200263" indent="0">
              <a:buNone/>
              <a:defRPr sz="1600"/>
            </a:lvl8pPr>
            <a:lvl9pPr marL="3657444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5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0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1" indent="0">
              <a:buNone/>
              <a:defRPr sz="900"/>
            </a:lvl7pPr>
            <a:lvl8pPr marL="3200263" indent="0">
              <a:buNone/>
              <a:defRPr sz="900"/>
            </a:lvl8pPr>
            <a:lvl9pPr marL="365744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9" y="4532847"/>
            <a:ext cx="3051095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1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1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3" indent="0">
              <a:buNone/>
              <a:defRPr sz="1600" b="1"/>
            </a:lvl6pPr>
            <a:lvl7pPr marL="2743081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3" y="2603502"/>
            <a:ext cx="2691243" cy="1591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1" indent="0">
              <a:buNone/>
              <a:defRPr sz="1600"/>
            </a:lvl2pPr>
            <a:lvl3pPr marL="914360" indent="0">
              <a:buNone/>
              <a:defRPr sz="1600"/>
            </a:lvl3pPr>
            <a:lvl4pPr marL="1371541" indent="0">
              <a:buNone/>
              <a:defRPr sz="1600"/>
            </a:lvl4pPr>
            <a:lvl5pPr marL="1828722" indent="0">
              <a:buNone/>
              <a:defRPr sz="1600"/>
            </a:lvl5pPr>
            <a:lvl6pPr marL="2285903" indent="0">
              <a:buNone/>
              <a:defRPr sz="1600"/>
            </a:lvl6pPr>
            <a:lvl7pPr marL="2743081" indent="0">
              <a:buNone/>
              <a:defRPr sz="1600"/>
            </a:lvl7pPr>
            <a:lvl8pPr marL="3200263" indent="0">
              <a:buNone/>
              <a:defRPr sz="1600"/>
            </a:lvl8pPr>
            <a:lvl9pPr marL="3657444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0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1" indent="0">
              <a:buNone/>
              <a:defRPr sz="900"/>
            </a:lvl7pPr>
            <a:lvl8pPr marL="3200263" indent="0">
              <a:buNone/>
              <a:defRPr sz="900"/>
            </a:lvl8pPr>
            <a:lvl9pPr marL="365744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7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3" y="6391842"/>
            <a:ext cx="3644283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97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973670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2603502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3" y="6391843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17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7" y="1278468"/>
            <a:ext cx="1409965" cy="4748591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7" y="1278468"/>
            <a:ext cx="6256025" cy="474859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8" y="6391843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1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2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6" y="2603502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2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3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1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6" y="2603503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6" y="2603502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7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2603502"/>
            <a:ext cx="4825157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181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1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3" indent="0">
              <a:buNone/>
              <a:defRPr sz="1600" b="1"/>
            </a:lvl6pPr>
            <a:lvl7pPr marL="2743081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6" y="3179766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6" y="2603502"/>
            <a:ext cx="4825159" cy="576263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181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1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3" indent="0">
              <a:buNone/>
              <a:defRPr sz="1600" b="1"/>
            </a:lvl6pPr>
            <a:lvl7pPr marL="2743081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6" y="3179766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8" y="973670"/>
            <a:ext cx="8761412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3" y="295733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8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5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7995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7616878" y="1855460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6626755" y="2840564"/>
              <a:ext cx="6053670" cy="99060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57872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1693337"/>
            <a:ext cx="3865135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81" indent="0">
              <a:buNone/>
              <a:defRPr sz="1200"/>
            </a:lvl2pPr>
            <a:lvl3pPr marL="914360" indent="0">
              <a:buNone/>
              <a:defRPr sz="1000"/>
            </a:lvl3pPr>
            <a:lvl4pPr marL="1371541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1" indent="0">
              <a:buNone/>
              <a:defRPr sz="900"/>
            </a:lvl7pPr>
            <a:lvl8pPr marL="3200263" indent="0">
              <a:buNone/>
              <a:defRPr sz="900"/>
            </a:lvl8pPr>
            <a:lvl9pPr marL="365744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9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8" y="973670"/>
            <a:ext cx="87614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8" y="2603502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8" y="6391843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4" y="6391842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4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181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5" indent="-342885" algn="l" defTabSz="45718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9" indent="-285739" algn="l" defTabSz="45718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50" indent="-228590" algn="l" defTabSz="45718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32" indent="-228590" algn="l" defTabSz="45718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12" indent="-228590" algn="l" defTabSz="45718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92" indent="-228590" algn="l" defTabSz="45718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73" indent="-228590" algn="l" defTabSz="45718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54" indent="-228590" algn="l" defTabSz="45718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33" indent="-228590" algn="l" defTabSz="457181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418-9A03-904D-BBE4-D81DFC295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707" y="124281"/>
            <a:ext cx="10336695" cy="3912676"/>
          </a:xfrm>
        </p:spPr>
        <p:txBody>
          <a:bodyPr/>
          <a:lstStyle/>
          <a:p>
            <a:r>
              <a:rPr lang="en-US" dirty="0"/>
              <a:t>Women in Ministry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16E42-0812-BA40-A93E-8BF948FE8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706" y="4238014"/>
            <a:ext cx="10336695" cy="953112"/>
          </a:xfrm>
        </p:spPr>
        <p:txBody>
          <a:bodyPr>
            <a:normAutofit/>
          </a:bodyPr>
          <a:lstStyle/>
          <a:p>
            <a:r>
              <a:rPr lang="en-US" sz="3200" dirty="0"/>
              <a:t>Looking at the statistics – January 2024</a:t>
            </a:r>
          </a:p>
          <a:p>
            <a:endParaRPr lang="en-US" sz="3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04E9C42-16F4-8F41-B248-7220272EE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9143999" y="756048"/>
            <a:ext cx="2341364" cy="757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C707FE-8CFE-4B40-AF95-18C0A4B2BF27}"/>
              </a:ext>
            </a:extLst>
          </p:cNvPr>
          <p:cNvSpPr txBox="1"/>
          <p:nvPr/>
        </p:nvSpPr>
        <p:spPr>
          <a:xfrm>
            <a:off x="864706" y="5243840"/>
            <a:ext cx="795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Jane Day - Centenary Development Enabler</a:t>
            </a:r>
          </a:p>
        </p:txBody>
      </p:sp>
    </p:spTree>
    <p:extLst>
      <p:ext uri="{BB962C8B-B14F-4D97-AF65-F5344CB8AC3E}">
        <p14:creationId xmlns:p14="http://schemas.microsoft.com/office/powerpoint/2010/main" val="322641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2AE1B-1D78-9A7F-7E0B-887E840BF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DE9F-047A-5F8F-A53D-FD604B0A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Teaching Staff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51D567-F615-DD59-EDAE-93CAAE659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D5A37CC-415D-421F-481B-111253B926FD}"/>
              </a:ext>
            </a:extLst>
          </p:cNvPr>
          <p:cNvSpPr txBox="1">
            <a:spLocks/>
          </p:cNvSpPr>
          <p:nvPr/>
        </p:nvSpPr>
        <p:spPr bwMode="gray">
          <a:xfrm>
            <a:off x="362468" y="2573121"/>
            <a:ext cx="7867135" cy="34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Teaching staff at Bristol, Cardiff, Northern, Regent’s Park and Spurgeon’s Colleges: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42 Male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17 Female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8915C-F8F6-1911-37E3-10E4B183FF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2883" y="2578240"/>
            <a:ext cx="3707930" cy="3707930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57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132C7-DDA2-B119-60C4-FE933B140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AF38-6449-595E-7EE8-22AC680E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Governing Body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796B2C-7CCE-13E5-FF05-6575900CF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4A3F89-E95C-9098-72D5-2D16BF4AA904}"/>
              </a:ext>
            </a:extLst>
          </p:cNvPr>
          <p:cNvSpPr txBox="1">
            <a:spLocks/>
          </p:cNvSpPr>
          <p:nvPr/>
        </p:nvSpPr>
        <p:spPr bwMode="gray">
          <a:xfrm>
            <a:off x="362468" y="2449833"/>
            <a:ext cx="7867135" cy="34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On the Governing Bodies: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37 Male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18 Female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BFDCC-6B25-0CCD-726B-26432B2C88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2883" y="2578240"/>
            <a:ext cx="3707930" cy="3707930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52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F8BEE-D507-C8F3-80D3-7762A2070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59C9-1BAA-EDF8-3983-1E7B88D2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Colleges – Principals, Teaching staff and Governing bodies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68D318-6C51-61F2-60C1-63925785D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156A0-EE57-6ED0-A16A-6D45598896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5759" y="2935949"/>
            <a:ext cx="10440631" cy="27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021-769F-9344-ADBA-C7F434C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Ministers in Training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17F9-AD8B-C040-B5DE-3A848D6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FF51F0-5235-3D40-B457-A19A4000F60A}"/>
              </a:ext>
            </a:extLst>
          </p:cNvPr>
          <p:cNvSpPr txBox="1">
            <a:spLocks/>
          </p:cNvSpPr>
          <p:nvPr/>
        </p:nvSpPr>
        <p:spPr bwMode="gray">
          <a:xfrm>
            <a:off x="225754" y="1730712"/>
            <a:ext cx="11740491" cy="4587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GB" dirty="0">
                <a:effectLst/>
                <a:latin typeface="Calibri" panose="020F0502020204030204" pitchFamily="34" charset="0"/>
              </a:rPr>
            </a:br>
            <a:endParaRPr lang="en-GB" dirty="0">
              <a:effectLst/>
              <a:latin typeface="Calibri" panose="020F05020202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MITS in the September 2023 cohort enrolled on our database </a:t>
            </a:r>
          </a:p>
          <a:p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9 Male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7 Female</a:t>
            </a:r>
          </a:p>
          <a:p>
            <a:pPr marL="496867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49211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9211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9211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9211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(Figures reported on 3 January 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2081A-0AE3-1E44-A6AC-261B1C32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10530" y="3369921"/>
            <a:ext cx="8827204" cy="2709615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643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021-769F-9344-ADBA-C7F434C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Accredited Ministry 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17F9-AD8B-C040-B5DE-3A848D6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FF51F0-5235-3D40-B457-A19A4000F60A}"/>
              </a:ext>
            </a:extLst>
          </p:cNvPr>
          <p:cNvSpPr txBox="1">
            <a:spLocks/>
          </p:cNvSpPr>
          <p:nvPr/>
        </p:nvSpPr>
        <p:spPr bwMode="gray">
          <a:xfrm>
            <a:off x="362466" y="2267213"/>
            <a:ext cx="7040416" cy="3890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Number in Accredited ministry: 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2088 Male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481 Female</a:t>
            </a:r>
          </a:p>
          <a:p>
            <a:pPr marL="496867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49211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921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(Figures reported on 3 January 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2081A-0AE3-1E44-A6AC-261B1C32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2883" y="2578240"/>
            <a:ext cx="3707930" cy="3707930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84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F9198-2D1A-99CD-2364-1EB3F2383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022A-30FE-5E4B-E34C-E7A13928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Accredited Ministry 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E8258D-B1C6-1D0F-D035-DBB084D5C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1060D-DB2A-5CC7-E8B5-564D555B39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51243" y="2794571"/>
            <a:ext cx="12335003" cy="3010328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71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BC28A-36F3-37B3-6B15-218DCB89E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4F5F2-766B-954C-45AE-D3E697E6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of Ministers when fully </a:t>
            </a:r>
            <a:br>
              <a:rPr lang="en-US" dirty="0"/>
            </a:br>
            <a:r>
              <a:rPr lang="en-US" dirty="0"/>
              <a:t>accredited – totals from 2018-2023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BAE95C-F122-0DED-2A82-BDC536A22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D07216-4F19-E723-3E57-6C49383797AB}"/>
              </a:ext>
            </a:extLst>
          </p:cNvPr>
          <p:cNvSpPr txBox="1">
            <a:spLocks/>
          </p:cNvSpPr>
          <p:nvPr/>
        </p:nvSpPr>
        <p:spPr bwMode="gray">
          <a:xfrm>
            <a:off x="225754" y="5969285"/>
            <a:ext cx="11740491" cy="888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(Figures reported on 3 January 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3B2F9-D837-6EA9-D463-AA577D4D18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1020" y="2630184"/>
            <a:ext cx="11545139" cy="3171557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46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424C1-C02F-EA30-FA97-79D3FB396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CF1B-066F-8B64-8BD3-677BDFD6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Ministers added to fully </a:t>
            </a:r>
            <a:br>
              <a:rPr lang="en-US" dirty="0"/>
            </a:br>
            <a:r>
              <a:rPr lang="en-US" dirty="0"/>
              <a:t>accredited list by year, 2018-2023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693AE5-0CE8-13D9-4BB6-7610FB98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80CFD2-5127-8710-EB7A-ED452BBF4666}"/>
              </a:ext>
            </a:extLst>
          </p:cNvPr>
          <p:cNvSpPr txBox="1">
            <a:spLocks/>
          </p:cNvSpPr>
          <p:nvPr/>
        </p:nvSpPr>
        <p:spPr bwMode="gray">
          <a:xfrm>
            <a:off x="225754" y="5969285"/>
            <a:ext cx="11740491" cy="888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(Figures reported on 3 January 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FD08E-EA3E-6A62-E97D-9E6934C296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373" y="2630184"/>
            <a:ext cx="11374432" cy="3171557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82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021-769F-9344-ADBA-C7F434C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Ministry roles 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17F9-AD8B-C040-B5DE-3A848D6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FF51F0-5235-3D40-B457-A19A4000F60A}"/>
              </a:ext>
            </a:extLst>
          </p:cNvPr>
          <p:cNvSpPr txBox="1">
            <a:spLocks/>
          </p:cNvSpPr>
          <p:nvPr/>
        </p:nvSpPr>
        <p:spPr bwMode="gray">
          <a:xfrm>
            <a:off x="362466" y="2267213"/>
            <a:ext cx="7040416" cy="3890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Number in other ministry roles: 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75 Male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58 Female</a:t>
            </a:r>
          </a:p>
          <a:p>
            <a:pPr marL="496867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49211"/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9211"/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(Figures reported on 3 January 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2081A-0AE3-1E44-A6AC-261B1C32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2883" y="2578240"/>
            <a:ext cx="3707930" cy="3707930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784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8AEF7-D244-6F4A-2A10-9776274E7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7781-8CF6-233E-46DE-1B89A130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Ministry roles 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92316C-FAE6-43DB-C025-1692F87FE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3BE80-1FED-AC36-6D74-284724BF17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21303" y="2794571"/>
            <a:ext cx="12275123" cy="3010328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12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021-769F-9344-ADBA-C7F434C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Minister Team Leaders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17F9-AD8B-C040-B5DE-3A848D6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pic>
        <p:nvPicPr>
          <p:cNvPr id="6" name="Picture 5" descr="A group of people's faces&#10;&#10;Description automatically generated">
            <a:extLst>
              <a:ext uri="{FF2B5EF4-FFF2-40B4-BE49-F238E27FC236}">
                <a16:creationId xmlns:a16="http://schemas.microsoft.com/office/drawing/2014/main" id="{6CD1D263-F927-BB4B-A300-49A2DCE6A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40" y="2434442"/>
            <a:ext cx="8890874" cy="451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2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021-769F-9344-ADBA-C7F434C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Leadership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17F9-AD8B-C040-B5DE-3A848D6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FF51F0-5235-3D40-B457-A19A4000F60A}"/>
              </a:ext>
            </a:extLst>
          </p:cNvPr>
          <p:cNvSpPr txBox="1">
            <a:spLocks/>
          </p:cNvSpPr>
          <p:nvPr/>
        </p:nvSpPr>
        <p:spPr bwMode="gray">
          <a:xfrm>
            <a:off x="362468" y="2449835"/>
            <a:ext cx="5161005" cy="2260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Team of 35 people: 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25 Male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10 Female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2081A-0AE3-1E44-A6AC-261B1C32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2883" y="2578240"/>
            <a:ext cx="3707930" cy="3707930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276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E53DA-28AA-4153-02B5-D5AE236F5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012A-A6C5-8139-18BC-E785B4EA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BUGB Trustees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4FF54D-B85B-E60C-12FB-2F79E497E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D21E07-4EDB-1509-69CB-20C908822B9D}"/>
              </a:ext>
            </a:extLst>
          </p:cNvPr>
          <p:cNvSpPr txBox="1">
            <a:spLocks/>
          </p:cNvSpPr>
          <p:nvPr/>
        </p:nvSpPr>
        <p:spPr bwMode="gray">
          <a:xfrm>
            <a:off x="362468" y="2449833"/>
            <a:ext cx="7867135" cy="34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Of the 11 Trustee Board </a:t>
            </a: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members: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7 Male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4 Female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8314C-74EC-9682-7DAE-D71309E472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2883" y="2578240"/>
            <a:ext cx="3707930" cy="3707930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21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021-769F-9344-ADBA-C7F434C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Baptist Union Council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17F9-AD8B-C040-B5DE-3A848D6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FF51F0-5235-3D40-B457-A19A4000F60A}"/>
              </a:ext>
            </a:extLst>
          </p:cNvPr>
          <p:cNvSpPr txBox="1">
            <a:spLocks/>
          </p:cNvSpPr>
          <p:nvPr/>
        </p:nvSpPr>
        <p:spPr bwMode="gray">
          <a:xfrm>
            <a:off x="362465" y="2449835"/>
            <a:ext cx="7203256" cy="293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Council made up of 82 people: 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55 Male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27 Female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2081A-0AE3-1E44-A6AC-261B1C32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2883" y="2578240"/>
            <a:ext cx="3707930" cy="3707930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93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021-769F-9344-ADBA-C7F434C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Minister Team Leaders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17F9-AD8B-C040-B5DE-3A848D6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8BC80-6C31-FD42-8446-43EB37F74D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6225" y="2835927"/>
            <a:ext cx="7119482" cy="2814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29EA-E047-3146-9456-473C364498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06034" y="2516225"/>
            <a:ext cx="3379331" cy="3379331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5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021-769F-9344-ADBA-C7F434C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Ministers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17F9-AD8B-C040-B5DE-3A848D6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96FB7-6D5E-9641-B80F-7603C2DDB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039" y="2765111"/>
            <a:ext cx="10320172" cy="31192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DD60AC-8A36-4C4E-9DBB-E69276FBF8B0}"/>
              </a:ext>
            </a:extLst>
          </p:cNvPr>
          <p:cNvSpPr txBox="1">
            <a:spLocks/>
          </p:cNvSpPr>
          <p:nvPr/>
        </p:nvSpPr>
        <p:spPr bwMode="gray">
          <a:xfrm>
            <a:off x="407776" y="5884333"/>
            <a:ext cx="11467071" cy="75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45 Regional Ministers</a:t>
            </a:r>
          </a:p>
        </p:txBody>
      </p:sp>
    </p:spTree>
    <p:extLst>
      <p:ext uri="{BB962C8B-B14F-4D97-AF65-F5344CB8AC3E}">
        <p14:creationId xmlns:p14="http://schemas.microsoft.com/office/powerpoint/2010/main" val="354125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021-769F-9344-ADBA-C7F434C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Ministers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17F9-AD8B-C040-B5DE-3A848D6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96FB7-6D5E-9641-B80F-7603C2DDB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039" y="2767798"/>
            <a:ext cx="10320168" cy="31138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FF51F0-5235-3D40-B457-A19A4000F60A}"/>
              </a:ext>
            </a:extLst>
          </p:cNvPr>
          <p:cNvSpPr txBox="1">
            <a:spLocks/>
          </p:cNvSpPr>
          <p:nvPr/>
        </p:nvSpPr>
        <p:spPr bwMode="gray">
          <a:xfrm>
            <a:off x="407776" y="5884333"/>
            <a:ext cx="11467071" cy="757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31 are Male, 14 are Female</a:t>
            </a:r>
          </a:p>
        </p:txBody>
      </p:sp>
    </p:spTree>
    <p:extLst>
      <p:ext uri="{BB962C8B-B14F-4D97-AF65-F5344CB8AC3E}">
        <p14:creationId xmlns:p14="http://schemas.microsoft.com/office/powerpoint/2010/main" val="414247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021-769F-9344-ADBA-C7F434C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Trustees/Council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17F9-AD8B-C040-B5DE-3A848D6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FF51F0-5235-3D40-B457-A19A4000F60A}"/>
              </a:ext>
            </a:extLst>
          </p:cNvPr>
          <p:cNvSpPr txBox="1">
            <a:spLocks/>
          </p:cNvSpPr>
          <p:nvPr/>
        </p:nvSpPr>
        <p:spPr bwMode="gray">
          <a:xfrm>
            <a:off x="362468" y="2449833"/>
            <a:ext cx="7867135" cy="34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Of the 13 Association Trustee Board members: 159 people 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104 Male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55 Female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2081A-0AE3-1E44-A6AC-261B1C32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2883" y="2578240"/>
            <a:ext cx="3707930" cy="3707930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759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161B1-89B1-089F-66B7-B4AAE7F9C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25603-5350-9852-78B5-BA8B93D83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Moderators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186B25-A92B-126A-2F4F-383E92391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E7633C-0EA6-31F8-7B45-0A3496B985E5}"/>
              </a:ext>
            </a:extLst>
          </p:cNvPr>
          <p:cNvSpPr txBox="1">
            <a:spLocks/>
          </p:cNvSpPr>
          <p:nvPr/>
        </p:nvSpPr>
        <p:spPr bwMode="gray">
          <a:xfrm>
            <a:off x="362468" y="2449833"/>
            <a:ext cx="7867135" cy="34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Of the Association Moderators: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14 Male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7 Female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5601A-30C1-7BA4-3B01-F6D4168ED5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2883" y="2578240"/>
            <a:ext cx="3707930" cy="3707930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42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021-769F-9344-ADBA-C7F434CA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Trustees/Council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4217F9-AD8B-C040-B5DE-3A848D6C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AB4EB-16FF-E94D-AB69-22078E2F73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7856" y="2748975"/>
            <a:ext cx="11836437" cy="3171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BCE4C7-53D9-3C97-56EB-44495AA8746E}"/>
              </a:ext>
            </a:extLst>
          </p:cNvPr>
          <p:cNvSpPr txBox="1"/>
          <p:nvPr/>
        </p:nvSpPr>
        <p:spPr>
          <a:xfrm>
            <a:off x="696074" y="626750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/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No data available from HEBA or </a:t>
            </a:r>
            <a:r>
              <a:rPr lang="en-US" sz="1800" dirty="0" err="1">
                <a:solidFill>
                  <a:schemeClr val="bg2">
                    <a:lumMod val="25000"/>
                  </a:schemeClr>
                </a:solidFill>
              </a:rPr>
              <a:t>SWeBA</a:t>
            </a:r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6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5F855-A08E-0688-8984-C125C2C83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51DC-A769-314C-9C21-D2B6297A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Principals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490EC3-A77E-C1AD-9FD1-014E8848A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9" y="756048"/>
            <a:ext cx="2341364" cy="7570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F7A3C1-07F3-1527-C8C2-ED9455A5BE19}"/>
              </a:ext>
            </a:extLst>
          </p:cNvPr>
          <p:cNvSpPr txBox="1">
            <a:spLocks/>
          </p:cNvSpPr>
          <p:nvPr/>
        </p:nvSpPr>
        <p:spPr bwMode="gray">
          <a:xfrm>
            <a:off x="362468" y="2449833"/>
            <a:ext cx="7867135" cy="3434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Of the seven College Principals: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5 Male</a:t>
            </a:r>
          </a:p>
          <a:p>
            <a:pPr marL="496867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2 Female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8E5C9C-62F2-A210-2727-4219DF564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02883" y="2578240"/>
            <a:ext cx="3707930" cy="3707930"/>
          </a:xfrm>
          <a:prstGeom prst="rect">
            <a:avLst/>
          </a:prstGeom>
          <a:effectLst>
            <a:outerShdw blurRad="88900" dist="38100" dir="4080000" sx="101000" sy="10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34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10664</TotalTime>
  <Words>287</Words>
  <Application>Microsoft Macintosh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 Boardroom</vt:lpstr>
      <vt:lpstr>Women in Ministry</vt:lpstr>
      <vt:lpstr>Regional Minister Team Leaders</vt:lpstr>
      <vt:lpstr>Regional Minister Team Leaders</vt:lpstr>
      <vt:lpstr>Regional Ministers</vt:lpstr>
      <vt:lpstr>Regional Ministers</vt:lpstr>
      <vt:lpstr>Association Trustees/Council</vt:lpstr>
      <vt:lpstr>Association Moderators</vt:lpstr>
      <vt:lpstr>Association Trustees/Council</vt:lpstr>
      <vt:lpstr>College Principals</vt:lpstr>
      <vt:lpstr>College Teaching Staff</vt:lpstr>
      <vt:lpstr>College Governing Body</vt:lpstr>
      <vt:lpstr>Colleges – Principals, Teaching staff and Governing bodies</vt:lpstr>
      <vt:lpstr>Ministers in Training</vt:lpstr>
      <vt:lpstr>Accredited Ministry 2024</vt:lpstr>
      <vt:lpstr>Accredited Ministry 2024</vt:lpstr>
      <vt:lpstr>Age of Ministers when fully  accredited – totals from 2018-2023</vt:lpstr>
      <vt:lpstr>Number of Ministers added to fully  accredited list by year, 2018-2023</vt:lpstr>
      <vt:lpstr>Other Ministry roles 2024</vt:lpstr>
      <vt:lpstr>Other Ministry roles 2024</vt:lpstr>
      <vt:lpstr>Core Leadership Team</vt:lpstr>
      <vt:lpstr>BUGB Trustees</vt:lpstr>
      <vt:lpstr>Baptist Union Council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Ministry</dc:title>
  <dc:creator>Mary Parker</dc:creator>
  <cp:lastModifiedBy>Mary Parker</cp:lastModifiedBy>
  <cp:revision>68</cp:revision>
  <dcterms:created xsi:type="dcterms:W3CDTF">2021-01-13T10:44:50Z</dcterms:created>
  <dcterms:modified xsi:type="dcterms:W3CDTF">2024-03-04T12:41:05Z</dcterms:modified>
</cp:coreProperties>
</file>