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62" r:id="rId5"/>
    <p:sldId id="260" r:id="rId6"/>
    <p:sldId id="330" r:id="rId7"/>
    <p:sldId id="331" r:id="rId8"/>
    <p:sldId id="332" r:id="rId9"/>
    <p:sldId id="346" r:id="rId10"/>
    <p:sldId id="347" r:id="rId11"/>
    <p:sldId id="348" r:id="rId12"/>
    <p:sldId id="349" r:id="rId13"/>
    <p:sldId id="350" r:id="rId14"/>
    <p:sldId id="351" r:id="rId15"/>
    <p:sldId id="359" r:id="rId16"/>
    <p:sldId id="360" r:id="rId17"/>
    <p:sldId id="361" r:id="rId18"/>
  </p:sldIdLst>
  <p:sldSz cx="9144000" cy="6858000" type="screen4x3"/>
  <p:notesSz cx="9926638" cy="679767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902" autoAdjust="0"/>
  </p:normalViewPr>
  <p:slideViewPr>
    <p:cSldViewPr snapToGrid="0" snapToObjects="1">
      <p:cViewPr varScale="1">
        <p:scale>
          <a:sx n="70" d="100"/>
          <a:sy n="70" d="100"/>
        </p:scale>
        <p:origin x="86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1" d="100"/>
          <a:sy n="91" d="100"/>
        </p:scale>
        <p:origin x="3786" y="96"/>
      </p:cViewPr>
      <p:guideLst>
        <p:guide orient="horz" pos="214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18CB06-5FFC-427A-8469-D39FFC716D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401" cy="341251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BB74A-B8C6-4E94-9B19-707AEB4E73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2400" cy="341251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/>
            </a:lvl1pPr>
          </a:lstStyle>
          <a:p>
            <a:pPr>
              <a:defRPr/>
            </a:pPr>
            <a:fld id="{9D0FFA89-C2FC-49C0-8F99-838925B52E33}" type="datetimeFigureOut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49D314-3A6E-4BB8-94AF-62FB078113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456424"/>
            <a:ext cx="4302401" cy="341251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52AE3-EA04-4DC0-AB56-D45C3DC28B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1898" y="6456424"/>
            <a:ext cx="4302400" cy="341251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/>
            </a:lvl1pPr>
          </a:lstStyle>
          <a:p>
            <a:pPr>
              <a:defRPr/>
            </a:pPr>
            <a:fld id="{519BC395-6C64-4AF7-8126-8A9DE98D034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129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D45F5E-C2E9-439D-B8B6-E53A3D7408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401" cy="340157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B77303-D422-4A39-A529-921F9DE6CD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1898" y="2"/>
            <a:ext cx="4302400" cy="340157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r">
              <a:defRPr sz="1200"/>
            </a:lvl1pPr>
          </a:lstStyle>
          <a:p>
            <a:pPr>
              <a:defRPr/>
            </a:pPr>
            <a:fld id="{5637F29D-01D7-4CB1-964B-E5EB632068AE}" type="datetimeFigureOut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5BB2B63-EF58-4BD6-B382-542AA92372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3" tIns="46047" rIns="92093" bIns="4604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893C46A-A84D-44EF-B65D-C0AF32ECCA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1962" y="3228759"/>
            <a:ext cx="7942715" cy="3059227"/>
          </a:xfrm>
          <a:prstGeom prst="rect">
            <a:avLst/>
          </a:prstGeom>
        </p:spPr>
        <p:txBody>
          <a:bodyPr vert="horz" lIns="92093" tIns="46047" rIns="92093" bIns="46047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5BABB-469A-46CB-9AB7-525FB20B21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2" y="6456424"/>
            <a:ext cx="4302401" cy="340157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FDC02-00D1-410D-A287-8A9F3CBE5D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1898" y="6456424"/>
            <a:ext cx="4302400" cy="340157"/>
          </a:xfrm>
          <a:prstGeom prst="rect">
            <a:avLst/>
          </a:prstGeom>
        </p:spPr>
        <p:txBody>
          <a:bodyPr vert="horz" wrap="square" lIns="92093" tIns="46047" rIns="92093" bIns="4604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6D11F9-230A-4E3B-BF46-F4E825A8084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53481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B7900698-4A55-48F2-9077-7CD716AF94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71807F2A-855F-4068-AC03-9ECFC84BDA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z="1400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E82739F7-631F-4D6A-B5DD-B0ACF2FBCE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6775" indent="-28623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9745" indent="-22867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0283" indent="-22867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70820" indent="-22867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31358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91896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52433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12971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21FBD44-F0A1-43DE-A974-7F5C9E15EAC7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07793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22701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44114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11255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42114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B7900698-4A55-48F2-9077-7CD716AF94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71807F2A-855F-4068-AC03-9ECFC84BDA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z="1400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E82739F7-631F-4D6A-B5DD-B0ACF2FBCE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6775" indent="-28623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9745" indent="-22867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0283" indent="-22867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70820" indent="-22867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31358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91896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52433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12971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21FBD44-F0A1-43DE-A974-7F5C9E15EAC7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77954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07846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8242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32699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4221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77765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92743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7823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33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FAB2E-6940-451C-AD21-CD1212ED98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1B59D64-4706-475C-ABCF-4D532896964B}" type="datetimeFigureOut">
              <a:rPr lang="en-US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36243-8DF9-4EFC-9615-2BB969E16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609AD-A3C2-494C-8964-7F002CB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2C623C7-0279-4AC6-BF25-B94F8435AF8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344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1C9C6-410A-439F-AFAB-066DB894AE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6C692A0-8386-456F-9521-8E41974A152E}" type="datetimeFigureOut">
              <a:rPr lang="en-US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EBB0C-1711-4D94-A9A3-6C6BA048A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BB0E6-AF3C-4D1A-9338-EA2F745F7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6FC4FB9-B659-488D-A44B-AA646C8BED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997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T logo 1-Colour-cmyk.jpg">
            <a:extLst>
              <a:ext uri="{FF2B5EF4-FFF2-40B4-BE49-F238E27FC236}">
                <a16:creationId xmlns:a16="http://schemas.microsoft.com/office/drawing/2014/main" id="{EDB531FD-5A3B-45E3-9FD4-8708253A98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63" y="6102350"/>
            <a:ext cx="2014537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82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2DF82-2014-41B2-B5B0-D171169E37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09E11BA-117D-4BCF-BF85-77513F523DC9}" type="datetimeFigureOut">
              <a:rPr lang="en-US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98186-585E-4F9A-9C08-35F55E2AE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6CC23-7611-4F52-8C56-59410B27F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9D548F1-73B0-47BD-90D0-6B7467C574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266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2F0CF-5248-4BC1-809E-A20DC6D670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3BD390B-EB45-43E1-A505-F01F1AAC1EBF}" type="datetimeFigureOut">
              <a:rPr lang="en-US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FED91-C2E1-455C-B857-335EE1490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57C2D-1E6F-4762-94A3-CCF38072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ED70274-418D-4B28-A3AB-D1F6D02AA9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782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3C12F3-2B78-4E54-8E9E-766DF9C8A3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DDD0A4D-2089-4A39-BD83-50C4E796D7CB}" type="datetimeFigureOut">
              <a:rPr lang="en-US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8C25F-FFA8-40FA-BD99-460D08544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C6833-D94E-48DE-80BA-1092C5943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0CB01AE-7C63-4A53-9858-A0CA0CB6798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437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2559B4-7F4F-482C-9F1A-E262A5F3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3528EB9-AEFD-4FEF-9B38-BFBC28F370EC}" type="datetimeFigureOut">
              <a:rPr lang="en-US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9E05C7-419F-4A49-A347-91D3FBBCC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684BA-053E-4DEE-9FAA-504D9067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FB098C0-0649-4203-9EEA-CBF7E7CC05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347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3609E3-51D9-44F8-9D7B-3C42B764AC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7623B40-99A3-43BE-BD62-02D31A861CE3}" type="datetimeFigureOut">
              <a:rPr lang="en-US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F6EDA3-D5CC-4E44-9C61-C8A2B168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0BA66-D3E7-498D-A2BF-955C996A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E54EC6-B730-4A60-A276-B89291CECE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299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081EB-3436-4377-8565-08D57A63ED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F4A3B41-ECDE-49C0-ADAB-D886E131A2DE}" type="datetimeFigureOut">
              <a:rPr lang="en-US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262B1-2852-420E-A749-DD130E080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39D1B-EE4E-4BB4-916E-E5869760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652151F-F140-4A4E-B3FF-B06894B05DC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24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18B82-C95C-4185-ACF5-75741E6555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32BD444-B225-4CC8-9CB6-486D42798822}" type="datetimeFigureOut">
              <a:rPr lang="en-US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07B76-3DDB-4491-8E65-328F73404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616A7-3F8B-41B3-BF44-54722EF5E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97594A4-D65E-4565-B616-AE52B97708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573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ogetherSwirl_Upper.png">
            <a:extLst>
              <a:ext uri="{FF2B5EF4-FFF2-40B4-BE49-F238E27FC236}">
                <a16:creationId xmlns:a16="http://schemas.microsoft.com/office/drawing/2014/main" id="{3723564D-3741-4D28-9351-2DD59C3B15F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7479"/>
          <a:stretch>
            <a:fillRect/>
          </a:stretch>
        </p:blipFill>
        <p:spPr bwMode="auto">
          <a:xfrm>
            <a:off x="0" y="0"/>
            <a:ext cx="9155113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7" descr="TogetherSwirl_Lower.png">
            <a:extLst>
              <a:ext uri="{FF2B5EF4-FFF2-40B4-BE49-F238E27FC236}">
                <a16:creationId xmlns:a16="http://schemas.microsoft.com/office/drawing/2014/main" id="{256E84C5-2DBD-4357-8CCB-F68663EB44E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9738"/>
            <a:ext cx="918845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69" r:id="rId1"/>
    <p:sldLayoutId id="2147484470" r:id="rId2"/>
    <p:sldLayoutId id="2147484471" r:id="rId3"/>
    <p:sldLayoutId id="2147484472" r:id="rId4"/>
    <p:sldLayoutId id="2147484473" r:id="rId5"/>
    <p:sldLayoutId id="2147484474" r:id="rId6"/>
    <p:sldLayoutId id="2147484475" r:id="rId7"/>
    <p:sldLayoutId id="2147484476" r:id="rId8"/>
    <p:sldLayoutId id="2147484477" r:id="rId9"/>
    <p:sldLayoutId id="2147484478" r:id="rId10"/>
    <p:sldLayoutId id="214748447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egal.ops@baptist.org.u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5593" y="1163796"/>
            <a:ext cx="681023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2800" b="1" dirty="0">
                <a:solidFill>
                  <a:schemeClr val="tx2"/>
                </a:solidFill>
              </a:rPr>
              <a:t>Managing Church Property</a:t>
            </a:r>
          </a:p>
          <a:p>
            <a:pPr algn="ctr" eaLnBrk="1" hangingPunct="1"/>
            <a:endParaRPr lang="en-US" altLang="en-US" sz="2800" b="1" dirty="0">
              <a:solidFill>
                <a:schemeClr val="tx2"/>
              </a:solidFill>
            </a:endParaRPr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Thank you for joining  </a:t>
            </a:r>
            <a:br>
              <a:rPr lang="en-GB" sz="3200" b="1" dirty="0">
                <a:solidFill>
                  <a:srgbClr val="FF0000"/>
                </a:solidFill>
              </a:rPr>
            </a:br>
            <a:r>
              <a:rPr lang="en-GB" sz="3200" b="1" dirty="0">
                <a:solidFill>
                  <a:srgbClr val="FF0000"/>
                </a:solidFill>
              </a:rPr>
              <a:t>The webinar will begin shortly</a:t>
            </a:r>
          </a:p>
          <a:p>
            <a:pPr algn="ctr" eaLnBrk="1" hangingPunct="1"/>
            <a:endParaRPr lang="en-US" altLang="en-US" sz="2800" b="1" dirty="0">
              <a:solidFill>
                <a:schemeClr val="tx2"/>
              </a:solidFill>
            </a:endParaRPr>
          </a:p>
          <a:p>
            <a:pPr algn="ctr" eaLnBrk="1" hangingPunct="1"/>
            <a:r>
              <a:rPr lang="en-US" altLang="en-US" sz="2400" b="1" dirty="0">
                <a:solidFill>
                  <a:schemeClr val="tx2"/>
                </a:solidFill>
              </a:rPr>
              <a:t>Friday 19 January 2019</a:t>
            </a:r>
          </a:p>
          <a:p>
            <a:pPr algn="ctr" eaLnBrk="1" hangingPunct="1"/>
            <a:endParaRPr lang="en-US" altLang="en-US" sz="24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en-US" altLang="en-US" sz="2400" b="1" dirty="0">
                <a:solidFill>
                  <a:schemeClr val="tx2"/>
                </a:solidFill>
              </a:rPr>
              <a:t>Steve Wing, Operations Manager</a:t>
            </a:r>
          </a:p>
          <a:p>
            <a:pPr algn="ctr" eaLnBrk="1" hangingPunct="1"/>
            <a:endParaRPr lang="en-US" altLang="en-US" sz="2400" b="1" dirty="0">
              <a:solidFill>
                <a:schemeClr val="tx2"/>
              </a:solidFill>
            </a:endParaRPr>
          </a:p>
          <a:p>
            <a:pPr algn="ctr" eaLnBrk="1" hangingPunct="1"/>
            <a:r>
              <a:rPr lang="en-GB" altLang="en-US" sz="2400" b="1" dirty="0">
                <a:solidFill>
                  <a:schemeClr val="tx2"/>
                </a:solidFill>
              </a:rPr>
              <a:t>A recording of this training session and the slides will be available on the BUGB website</a:t>
            </a:r>
          </a:p>
          <a:p>
            <a:pPr algn="ctr" eaLnBrk="1" hangingPunct="1"/>
            <a:endParaRPr lang="en-US" altLang="en-US" sz="2400" b="1" dirty="0">
              <a:solidFill>
                <a:schemeClr val="tx2"/>
              </a:solidFill>
            </a:endParaRPr>
          </a:p>
          <a:p>
            <a:endParaRPr lang="en-GB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906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1273327"/>
            <a:ext cx="7833360" cy="84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Burial Ground Issues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770710" y="1871566"/>
            <a:ext cx="8020376" cy="50167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Have a Burial Ground Survey and Plan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Include in the church maintenance plan and the Spring and Autumn schedule of works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Check all headstones and other memorials to ensure they are still intact and meet the insurers ‘topple test’ requirements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Have regular maintenance carried out between March and October every 3 or 4 weeks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Ensure trees are not liable to falling and are under control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Check boundary walls, fences or hedges for areas of concern, repair or where attention is needed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sz="2800" dirty="0">
              <a:solidFill>
                <a:srgbClr val="0070C0"/>
              </a:solidFill>
              <a:ea typeface="ＭＳ Ｐゴシック" pitchFamily="34" charset="-128"/>
            </a:endParaRPr>
          </a:p>
          <a:p>
            <a:pPr>
              <a:defRPr/>
            </a:pPr>
            <a:endParaRPr lang="en-GB" sz="2800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975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824" y="1327921"/>
            <a:ext cx="7833360" cy="84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Other Building Issues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457201" y="2169997"/>
            <a:ext cx="8020376" cy="31700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Review building security regularly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Check precautions against metal theft using roof alarms and SmartWater where necessary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Bats and other protected animals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Consider other regulations that affect buildings such as :-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Asbestos surveys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Electrical Inspections and Testing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Fire Precautions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Health and Safety and risk assessments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Working at Height regulations</a:t>
            </a:r>
          </a:p>
        </p:txBody>
      </p:sp>
    </p:spTree>
    <p:extLst>
      <p:ext uri="{BB962C8B-B14F-4D97-AF65-F5344CB8AC3E}">
        <p14:creationId xmlns:p14="http://schemas.microsoft.com/office/powerpoint/2010/main" val="321913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9" y="1246031"/>
            <a:ext cx="7833360" cy="84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Final thoughts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696035" y="2238233"/>
            <a:ext cx="7781541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Regular maintenance is key to ensure the long term future for your church buildings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A 5 year inspection survey helps you budget for repairs as they are needed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Getting appropriate advice can save wasted effort and money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A well maintained building is more attractive to external users and can enhance the church’s mission and community involvement</a:t>
            </a:r>
          </a:p>
        </p:txBody>
      </p:sp>
    </p:spTree>
    <p:extLst>
      <p:ext uri="{BB962C8B-B14F-4D97-AF65-F5344CB8AC3E}">
        <p14:creationId xmlns:p14="http://schemas.microsoft.com/office/powerpoint/2010/main" val="352187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9" y="1246031"/>
            <a:ext cx="7833360" cy="84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Final thoughts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696035" y="2238233"/>
            <a:ext cx="7781541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BUGB guideline leaflets on website:</a:t>
            </a:r>
          </a:p>
          <a:p>
            <a:pPr>
              <a:defRPr/>
            </a:pPr>
            <a:endParaRPr lang="en-GB" altLang="en-US" sz="2800" i="1" dirty="0">
              <a:solidFill>
                <a:schemeClr val="accent1"/>
              </a:solidFill>
              <a:ea typeface="ＭＳ Ｐゴシック" panose="020B0600070205080204" pitchFamily="34" charset="-128"/>
              <a:cs typeface="Gill Sans MT" panose="020B0502020104020203" pitchFamily="34" charset="0"/>
            </a:endParaRPr>
          </a:p>
          <a:p>
            <a:pPr>
              <a:defRPr/>
            </a:pPr>
            <a:endParaRPr lang="en-GB" altLang="en-US" sz="2800" i="1" dirty="0">
              <a:solidFill>
                <a:schemeClr val="accent1"/>
              </a:solidFill>
              <a:ea typeface="ＭＳ Ｐゴシック" panose="020B0600070205080204" pitchFamily="34" charset="-128"/>
              <a:cs typeface="Gill Sans MT" panose="020B0502020104020203" pitchFamily="34" charset="0"/>
            </a:endParaRPr>
          </a:p>
          <a:p>
            <a:pPr>
              <a:defRPr/>
            </a:pPr>
            <a:endParaRPr lang="en-GB" altLang="en-US" sz="2800" i="1" dirty="0">
              <a:solidFill>
                <a:schemeClr val="accent1"/>
              </a:solidFill>
              <a:ea typeface="ＭＳ Ｐゴシック" panose="020B0600070205080204" pitchFamily="34" charset="-128"/>
              <a:cs typeface="Gill Sans MT" panose="020B0502020104020203" pitchFamily="34" charset="0"/>
            </a:endParaRPr>
          </a:p>
          <a:p>
            <a:pPr>
              <a:defRPr/>
            </a:pPr>
            <a:endParaRPr lang="en-GB" altLang="en-US" sz="2800" i="1" dirty="0">
              <a:solidFill>
                <a:schemeClr val="accent1"/>
              </a:solidFill>
              <a:ea typeface="ＭＳ Ｐゴシック" panose="020B0600070205080204" pitchFamily="34" charset="-128"/>
              <a:cs typeface="Gill Sans MT" panose="020B0502020104020203" pitchFamily="34" charset="0"/>
            </a:endParaRPr>
          </a:p>
          <a:p>
            <a:pPr>
              <a:defRPr/>
            </a:pPr>
            <a:endParaRPr lang="en-GB" altLang="en-US" sz="2800" i="1" dirty="0">
              <a:solidFill>
                <a:schemeClr val="accent1"/>
              </a:solidFill>
              <a:ea typeface="ＭＳ Ｐゴシック" panose="020B0600070205080204" pitchFamily="34" charset="-128"/>
              <a:cs typeface="Gill Sans MT" panose="020B05020201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Further questions to Legal and Operations team: </a:t>
            </a:r>
            <a:r>
              <a:rPr lang="en-GB" altLang="en-US" sz="2800" dirty="0">
                <a:solidFill>
                  <a:schemeClr val="accent1"/>
                </a:solidFill>
                <a:ea typeface="ＭＳ Ｐゴシック" panose="020B0600070205080204" pitchFamily="34" charset="-128"/>
                <a:cs typeface="Gill Sans MT" panose="020B0502020104020203" pitchFamily="34" charset="0"/>
                <a:hlinkClick r:id="rId3"/>
              </a:rPr>
              <a:t>legal.ops@baptist.org.uk</a:t>
            </a:r>
            <a:endParaRPr lang="en-GB" altLang="en-US" sz="2800" dirty="0">
              <a:solidFill>
                <a:schemeClr val="accent1"/>
              </a:solidFill>
              <a:ea typeface="ＭＳ Ｐゴシック" panose="020B0600070205080204" pitchFamily="34" charset="-128"/>
              <a:cs typeface="Gill Sans MT" panose="020B050202010402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3D9C7A-3CC5-4750-9152-7B5F1D2AC3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3867" y="2770086"/>
            <a:ext cx="1162050" cy="1600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63D2709-1BE1-42FB-A630-4E47C39A1F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7288" y="2770086"/>
            <a:ext cx="1209675" cy="15716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E2B355-B1F7-425F-960A-574369215C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9614" y="2789136"/>
            <a:ext cx="119062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6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107DC-27FC-4781-AEFC-EE94A5587A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178009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5593" y="1501253"/>
            <a:ext cx="681023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2800" b="1" dirty="0">
                <a:solidFill>
                  <a:schemeClr val="tx2"/>
                </a:solidFill>
              </a:rPr>
              <a:t>Managing Church Property</a:t>
            </a:r>
          </a:p>
          <a:p>
            <a:pPr algn="ctr" eaLnBrk="1" hangingPunct="1"/>
            <a:endParaRPr lang="en-US" altLang="en-US" sz="2800" b="1" dirty="0">
              <a:solidFill>
                <a:schemeClr val="tx2"/>
              </a:solidFill>
            </a:endParaRPr>
          </a:p>
          <a:p>
            <a:pPr algn="ctr" eaLnBrk="1" hangingPunct="1"/>
            <a:r>
              <a:rPr lang="en-US" altLang="en-US" sz="3200" b="1" dirty="0">
                <a:solidFill>
                  <a:schemeClr val="tx2"/>
                </a:solidFill>
              </a:rPr>
              <a:t>Webinar</a:t>
            </a:r>
          </a:p>
          <a:p>
            <a:pPr algn="ctr" eaLnBrk="1" hangingPunct="1"/>
            <a:endParaRPr lang="en-US" altLang="en-US" sz="2800" b="1" dirty="0">
              <a:solidFill>
                <a:schemeClr val="tx2"/>
              </a:solidFill>
            </a:endParaRPr>
          </a:p>
          <a:p>
            <a:pPr algn="ctr" eaLnBrk="1" hangingPunct="1"/>
            <a:r>
              <a:rPr lang="en-US" altLang="en-US" sz="2400" b="1" dirty="0">
                <a:solidFill>
                  <a:schemeClr val="tx2"/>
                </a:solidFill>
              </a:rPr>
              <a:t>Friday 19 January 2019</a:t>
            </a:r>
          </a:p>
          <a:p>
            <a:pPr algn="ctr" eaLnBrk="1" hangingPunct="1"/>
            <a:endParaRPr lang="en-US" altLang="en-US" sz="24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en-US" altLang="en-US" sz="2400" b="1" dirty="0">
                <a:solidFill>
                  <a:schemeClr val="tx2"/>
                </a:solidFill>
              </a:rPr>
              <a:t>Steve Wing</a:t>
            </a:r>
          </a:p>
          <a:p>
            <a:pPr algn="ctr" eaLnBrk="1" hangingPunct="1"/>
            <a:r>
              <a:rPr lang="en-US" altLang="en-US" sz="2400" b="1" dirty="0">
                <a:solidFill>
                  <a:schemeClr val="tx2"/>
                </a:solidFill>
              </a:rPr>
              <a:t>Operations Manager</a:t>
            </a:r>
          </a:p>
          <a:p>
            <a:pPr algn="ctr" eaLnBrk="1" hangingPunct="1"/>
            <a:endParaRPr lang="en-US" altLang="en-US" sz="2400" b="1" dirty="0">
              <a:solidFill>
                <a:schemeClr val="tx2"/>
              </a:solidFill>
            </a:endParaRPr>
          </a:p>
          <a:p>
            <a:pPr algn="ctr" eaLnBrk="1" hangingPunct="1"/>
            <a:r>
              <a:rPr lang="en-GB" altLang="en-US" sz="2400" b="1" dirty="0">
                <a:solidFill>
                  <a:schemeClr val="tx2"/>
                </a:solidFill>
              </a:rPr>
              <a:t>A recording of this training session and the slides will be available on the BUGB website</a:t>
            </a:r>
          </a:p>
          <a:p>
            <a:pPr algn="ctr" eaLnBrk="1" hangingPunct="1"/>
            <a:endParaRPr lang="en-US" altLang="en-US" sz="2400" b="1" dirty="0">
              <a:solidFill>
                <a:schemeClr val="tx2"/>
              </a:solidFill>
            </a:endParaRPr>
          </a:p>
          <a:p>
            <a:endParaRPr lang="en-GB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BD87-5626-42F5-A547-98B84989A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14269"/>
            <a:ext cx="82296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What we will be covering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5F34A1-D83B-4ECD-A4AC-813E3E4440E8}"/>
              </a:ext>
            </a:extLst>
          </p:cNvPr>
          <p:cNvSpPr txBox="1"/>
          <p:nvPr/>
        </p:nvSpPr>
        <p:spPr>
          <a:xfrm>
            <a:off x="658341" y="2357164"/>
            <a:ext cx="7827317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rgbClr val="0070C0"/>
                </a:solidFill>
              </a:rPr>
              <a:t>Introduction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rgbClr val="0070C0"/>
                </a:solidFill>
              </a:rPr>
              <a:t>Looking after your building and its contents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rgbClr val="0070C0"/>
                </a:solidFill>
              </a:rPr>
              <a:t>Maintenance of your building and internal fabric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rgbClr val="0070C0"/>
                </a:solidFill>
              </a:rPr>
              <a:t>Undertaking	repairs to the buildings fabric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rgbClr val="0070C0"/>
                </a:solidFill>
              </a:rPr>
              <a:t>Appointing Professional Advisers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rgbClr val="0070C0"/>
                </a:solidFill>
              </a:rPr>
              <a:t>Getting the most out of your church building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rgbClr val="0070C0"/>
                </a:solidFill>
              </a:rPr>
              <a:t>Burial Grounds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rgbClr val="0070C0"/>
                </a:solidFill>
              </a:rPr>
              <a:t>Other Building Issues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rgbClr val="0070C0"/>
                </a:solidFill>
              </a:rPr>
              <a:t>Final Thoughts and Questions</a:t>
            </a:r>
          </a:p>
        </p:txBody>
      </p:sp>
    </p:spTree>
    <p:extLst>
      <p:ext uri="{BB962C8B-B14F-4D97-AF65-F5344CB8AC3E}">
        <p14:creationId xmlns:p14="http://schemas.microsoft.com/office/powerpoint/2010/main" val="146891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1C2D5-DCB1-432F-B61B-774075DA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057" y="1314269"/>
            <a:ext cx="7833360" cy="70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687CD4-FBC3-4CF9-969E-13C99F370CFC}"/>
              </a:ext>
            </a:extLst>
          </p:cNvPr>
          <p:cNvSpPr txBox="1"/>
          <p:nvPr/>
        </p:nvSpPr>
        <p:spPr>
          <a:xfrm>
            <a:off x="457201" y="2159727"/>
            <a:ext cx="8051073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14350" indent="-514350" eaLnBrk="1" hangingPunct="1">
              <a:buFont typeface="+mj-lt"/>
              <a:buAutoNum type="arabicPeriod"/>
              <a:defRPr/>
            </a:pPr>
            <a:endParaRPr lang="en-GB" altLang="en-US" sz="2800" dirty="0">
              <a:solidFill>
                <a:srgbClr val="0070C0"/>
              </a:solidFill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Who is this Webinar for?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In a Baptist church who is responsible?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Property Trustees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Insuring the Building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Maintaining Records</a:t>
            </a:r>
          </a:p>
          <a:p>
            <a:pPr eaLnBrk="1" hangingPunct="1">
              <a:buFont typeface="Rockwell" panose="02060603020205020403" pitchFamily="18" charset="0"/>
              <a:buAutoNum type="arabicPeriod"/>
              <a:defRPr/>
            </a:pPr>
            <a:endParaRPr lang="en-GB" altLang="en-US" sz="2800" dirty="0"/>
          </a:p>
          <a:p>
            <a:endParaRPr lang="en-GB" sz="2800" dirty="0">
              <a:solidFill>
                <a:schemeClr val="tx2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249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1259677"/>
            <a:ext cx="7833360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Looking After your building and its contents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457201" y="2620370"/>
            <a:ext cx="7712847" cy="413036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Maintenance is key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Create an Annual Maintenance Plan to include a Spring and Autumn schedule of works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Organise regular monthly checks of the building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Have a team of Volunteers and local contractors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Assign a realistic Budget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Don’t forget to check internal fixtures and fittings</a:t>
            </a:r>
          </a:p>
          <a:p>
            <a:pPr>
              <a:lnSpc>
                <a:spcPct val="90000"/>
              </a:lnSpc>
            </a:pPr>
            <a:endParaRPr lang="en-GB" altLang="en-US" sz="3200" dirty="0">
              <a:solidFill>
                <a:srgbClr val="0070C0"/>
              </a:solidFill>
            </a:endParaRPr>
          </a:p>
          <a:p>
            <a:pPr>
              <a:spcAft>
                <a:spcPts val="2400"/>
              </a:spcAft>
            </a:pPr>
            <a:endParaRPr lang="en-GB" sz="3200" dirty="0">
              <a:solidFill>
                <a:srgbClr val="4F81BD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41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1273327"/>
            <a:ext cx="7833360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Maintenance of your building and its contents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457201" y="2552133"/>
            <a:ext cx="7712847" cy="24191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Know your Property  - Know your area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Have a 5 year Inspection Survey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Have a Church Maintenance Log Book to record works carried out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If using external contractors seek competitive quotes where possible</a:t>
            </a:r>
          </a:p>
        </p:txBody>
      </p:sp>
    </p:spTree>
    <p:extLst>
      <p:ext uri="{BB962C8B-B14F-4D97-AF65-F5344CB8AC3E}">
        <p14:creationId xmlns:p14="http://schemas.microsoft.com/office/powerpoint/2010/main" val="63179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1273327"/>
            <a:ext cx="7833360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Undertaking Repairs to the buildings fabric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457201" y="2661315"/>
            <a:ext cx="8020376" cy="34717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Put into the annual maintenance plan the repairs identified in the 5 year survey for that year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For significant repairs appoint an appropriately qualified professional adviser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Notify the church insurers about the planned repairs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Check with BU LBAC if church building is listed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Ensure appropriate funding is available before commissioning the work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Check access arrangements with neighbours if necessary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93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1218735"/>
            <a:ext cx="7833360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Appointing Professional Advisers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457201" y="2552133"/>
            <a:ext cx="8020376" cy="36933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6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If you have appointed a surveyor to carry out a 5 year inspection survey then seek their advice first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6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If you need to appoint alternative advisers then contact several architects and ask them to write setting out their previous experience, general approach to church projects and their proposed fee.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6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Consider choosing an architect who is a member of the Ecclesiastical Architects’ and Surveyors’ Association (EASA) www.easanet.co.uk .</a:t>
            </a:r>
          </a:p>
        </p:txBody>
      </p:sp>
    </p:spTree>
    <p:extLst>
      <p:ext uri="{BB962C8B-B14F-4D97-AF65-F5344CB8AC3E}">
        <p14:creationId xmlns:p14="http://schemas.microsoft.com/office/powerpoint/2010/main" val="166945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1273327"/>
            <a:ext cx="7833360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Getting the most out of your Church building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457201" y="2565782"/>
            <a:ext cx="8020376" cy="310854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  <a:latin typeface="+mn-lt"/>
                <a:ea typeface="ＭＳ Ｐゴシック" panose="020B0600070205080204" pitchFamily="34" charset="-128"/>
                <a:cs typeface="Gill Sans MT" pitchFamily="34" charset="0"/>
              </a:rPr>
              <a:t>Understand your church building and what it can be used for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  <a:latin typeface="+mn-lt"/>
                <a:ea typeface="ＭＳ Ｐゴシック" panose="020B0600070205080204" pitchFamily="34" charset="-128"/>
                <a:cs typeface="Gill Sans MT" pitchFamily="34" charset="0"/>
              </a:rPr>
              <a:t>Know your church mission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  <a:latin typeface="+mn-lt"/>
                <a:ea typeface="ＭＳ Ｐゴシック" panose="020B0600070205080204" pitchFamily="34" charset="-128"/>
                <a:cs typeface="Gill Sans MT" pitchFamily="34" charset="0"/>
              </a:rPr>
              <a:t>Carry out a local survey to find gaps in provision that you have the expertise to meet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  <a:latin typeface="+mn-lt"/>
                <a:ea typeface="ＭＳ Ｐゴシック" panose="020B0600070205080204" pitchFamily="34" charset="-128"/>
                <a:cs typeface="Gill Sans MT" pitchFamily="34" charset="0"/>
              </a:rPr>
              <a:t>Get the church members agreement to any new uses before moving forward</a:t>
            </a:r>
          </a:p>
        </p:txBody>
      </p:sp>
    </p:spTree>
    <p:extLst>
      <p:ext uri="{BB962C8B-B14F-4D97-AF65-F5344CB8AC3E}">
        <p14:creationId xmlns:p14="http://schemas.microsoft.com/office/powerpoint/2010/main" val="259519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3B2DA6309B1F4484E03F6F759F1297" ma:contentTypeVersion="8" ma:contentTypeDescription="Create a new document." ma:contentTypeScope="" ma:versionID="ad988912e421ffc0d03176349b78ad44">
  <xsd:schema xmlns:xsd="http://www.w3.org/2001/XMLSchema" xmlns:xs="http://www.w3.org/2001/XMLSchema" xmlns:p="http://schemas.microsoft.com/office/2006/metadata/properties" xmlns:ns2="8d3f1dad-f1ed-4caf-90ed-bfeb57237bda" xmlns:ns3="bd2f9774-fea6-4991-a844-4915b7a2177b" targetNamespace="http://schemas.microsoft.com/office/2006/metadata/properties" ma:root="true" ma:fieldsID="786e10b3372431347bc93d01b1505ef5" ns2:_="" ns3:_="">
    <xsd:import namespace="8d3f1dad-f1ed-4caf-90ed-bfeb57237bda"/>
    <xsd:import namespace="bd2f9774-fea6-4991-a844-4915b7a217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3f1dad-f1ed-4caf-90ed-bfeb57237b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2f9774-fea6-4991-a844-4915b7a2177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C93102-C1C6-45E7-9F45-1DF0EE3AFD05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bd2f9774-fea6-4991-a844-4915b7a2177b"/>
    <ds:schemaRef ds:uri="8d3f1dad-f1ed-4caf-90ed-bfeb57237bda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9A5D8F-E60B-4970-A092-25C899C67E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B56B52-2496-435F-8B52-6D651BAA19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3f1dad-f1ed-4caf-90ed-bfeb57237bda"/>
    <ds:schemaRef ds:uri="bd2f9774-fea6-4991-a844-4915b7a217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</TotalTime>
  <Words>606</Words>
  <Application>Microsoft Office PowerPoint</Application>
  <PresentationFormat>On-screen Show (4:3)</PresentationFormat>
  <Paragraphs>108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PGothic</vt:lpstr>
      <vt:lpstr>MS PGothic</vt:lpstr>
      <vt:lpstr>Arial</vt:lpstr>
      <vt:lpstr>Calibri</vt:lpstr>
      <vt:lpstr>Gill Sans MT</vt:lpstr>
      <vt:lpstr>Rockwell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Questions? </vt:lpstr>
    </vt:vector>
  </TitlesOfParts>
  <Company>Baptist union of Great Britain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Parker</dc:creator>
  <cp:lastModifiedBy>Richard Wilson</cp:lastModifiedBy>
  <cp:revision>329</cp:revision>
  <cp:lastPrinted>2019-01-14T10:18:22Z</cp:lastPrinted>
  <dcterms:created xsi:type="dcterms:W3CDTF">2013-09-11T13:49:36Z</dcterms:created>
  <dcterms:modified xsi:type="dcterms:W3CDTF">2019-01-18T12:39:30Z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0x010100DB3B2DA6309B1F4484E03F6F759F1297</vt:lpwstr>
  </property>
</Properties>
</file>