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05" r:id="rId5"/>
    <p:sldId id="306" r:id="rId6"/>
    <p:sldId id="307" r:id="rId7"/>
    <p:sldId id="308" r:id="rId8"/>
    <p:sldId id="309" r:id="rId9"/>
    <p:sldId id="310" r:id="rId10"/>
    <p:sldId id="357" r:id="rId11"/>
    <p:sldId id="358" r:id="rId12"/>
    <p:sldId id="359" r:id="rId13"/>
    <p:sldId id="3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6"/>
  </p:normalViewPr>
  <p:slideViewPr>
    <p:cSldViewPr snapToGrid="0">
      <p:cViewPr varScale="1">
        <p:scale>
          <a:sx n="100" d="100"/>
          <a:sy n="100" d="100"/>
        </p:scale>
        <p:origin x="184" y="51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83AB7-0B5D-9042-A468-EE6323389037}"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06578-D6A4-C147-8EEC-8E7FC873678B}" type="slidenum">
              <a:rPr lang="en-US" smtClean="0"/>
              <a:t>‹#›</a:t>
            </a:fld>
            <a:endParaRPr lang="en-US"/>
          </a:p>
        </p:txBody>
      </p:sp>
    </p:spTree>
    <p:extLst>
      <p:ext uri="{BB962C8B-B14F-4D97-AF65-F5344CB8AC3E}">
        <p14:creationId xmlns:p14="http://schemas.microsoft.com/office/powerpoint/2010/main" val="44976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06578-D6A4-C147-8EEC-8E7FC873678B}" type="slidenum">
              <a:rPr lang="en-US" smtClean="0"/>
              <a:t>10</a:t>
            </a:fld>
            <a:endParaRPr lang="en-US"/>
          </a:p>
        </p:txBody>
      </p:sp>
    </p:spTree>
    <p:extLst>
      <p:ext uri="{BB962C8B-B14F-4D97-AF65-F5344CB8AC3E}">
        <p14:creationId xmlns:p14="http://schemas.microsoft.com/office/powerpoint/2010/main" val="138549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170C-DDC3-0E7C-FF2F-EBB26D468D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509F028-44BD-FF41-0284-3E5AE4A6AC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D1DE9F2-E7AD-1FFA-C530-1406D8EB725B}"/>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E1A1C1CC-09FD-CFCD-9F78-C517E45E2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1C632-51D4-F6D7-0F46-7A2A141E4721}"/>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1953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1ABF-E69E-1592-3EFA-C3F8F6C022F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F5DB15-6392-2226-91F6-E9C97279798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7A7FAF-821E-DAAA-96C1-62EB5352E267}"/>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46EF7773-D049-9445-84A5-54EA59D16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64915-373C-B094-D87B-4F6470465223}"/>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146276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4A9136-92A0-F618-4320-910F9DD3E48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B89D6F-56D6-F6A3-BD6A-1B0BC8608B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68CDB4-68E6-3DF6-EB00-A45020B493E1}"/>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2ABC6F6F-D5F7-D77E-9C8B-147106917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5C0B9-5C52-8873-D135-1D77DCB7D5BA}"/>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4846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887E-82AF-CB61-7B5B-944CF14016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F58B19-33F9-FB04-E917-229EB36D70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02E9C7-2F91-BC0B-DE55-3A931DC3F9EA}"/>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A42EEDC2-04F3-0EED-1A5D-7CA9F9198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2D8E8-A7AB-8D28-5A25-942F77DA23C9}"/>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383831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057E-1E63-84C4-470B-2F834EEF65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10CE897-B9F3-CA3F-F67C-EA7D15DEA7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85D6C8-A8CF-5F58-AB9C-7768B6090BE4}"/>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2EA015D9-9E00-9618-06D1-22D0148AB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1350E-9899-F652-82EA-DD05724E36D2}"/>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283158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6BBB-16B4-5920-FA8F-71660A7A37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EBA721-4FC8-5D26-D571-0784878407E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898D14-A9E3-45A0-2B4C-B4A57E2482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ADA1F10-CC04-3377-CD83-781CF3F65AED}"/>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6" name="Footer Placeholder 5">
            <a:extLst>
              <a:ext uri="{FF2B5EF4-FFF2-40B4-BE49-F238E27FC236}">
                <a16:creationId xmlns:a16="http://schemas.microsoft.com/office/drawing/2014/main" id="{4E37BA9E-0164-D874-2FF4-F13984BE3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E80EB-A3AC-49BF-8CB6-740BEAD08372}"/>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193042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78BE-2242-971D-B29B-9D4214C30C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89DB6E-C187-C2D1-A35E-FB751CDF56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38C3C9-B54E-4644-E351-6E67D4E589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0F55C50-FC79-CC7B-8060-2D6A96BC8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A1095E-30E3-C13A-36C4-F89298AFFA3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E66BBBD-AE3A-B0F5-3CC8-36E83980C2C7}"/>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8" name="Footer Placeholder 7">
            <a:extLst>
              <a:ext uri="{FF2B5EF4-FFF2-40B4-BE49-F238E27FC236}">
                <a16:creationId xmlns:a16="http://schemas.microsoft.com/office/drawing/2014/main" id="{C9DA15F8-4C26-360F-7B40-1E971B65D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E4A3F0-51AA-14EF-A3A8-292BD82E6A3A}"/>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258201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0C34-A37E-B0A2-34D5-C328C3E4F1F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0C2F21F-1B38-CFCE-4B7C-07156215C2A7}"/>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4" name="Footer Placeholder 3">
            <a:extLst>
              <a:ext uri="{FF2B5EF4-FFF2-40B4-BE49-F238E27FC236}">
                <a16:creationId xmlns:a16="http://schemas.microsoft.com/office/drawing/2014/main" id="{CD2931DD-C6EC-B36F-A97B-434DD1448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5C6AE6-E13F-91AF-C172-7EC071679818}"/>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94740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0483A-D736-8A22-1899-03229B9A7374}"/>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3" name="Footer Placeholder 2">
            <a:extLst>
              <a:ext uri="{FF2B5EF4-FFF2-40B4-BE49-F238E27FC236}">
                <a16:creationId xmlns:a16="http://schemas.microsoft.com/office/drawing/2014/main" id="{AF8AF173-27B5-C07D-7384-73B701C66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3E6396-8288-7C9B-1063-6B76D7F1D965}"/>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316796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8F52-B7D2-1BB7-7DB7-C344E29481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0A5A4F-5CE2-7165-49B1-96CE5320A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99C92AB-2E83-F474-439B-1EACD87E7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3EDE68-408F-A6E3-1F9E-A785AA03CA02}"/>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6" name="Footer Placeholder 5">
            <a:extLst>
              <a:ext uri="{FF2B5EF4-FFF2-40B4-BE49-F238E27FC236}">
                <a16:creationId xmlns:a16="http://schemas.microsoft.com/office/drawing/2014/main" id="{1B77DB50-FD0E-287B-79C0-726DB4927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8D13D-3D0F-8402-4638-B022DF1E1DD4}"/>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339265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9BD5-2DD5-3E36-A63D-A66EB88E24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A8D75E9-4B21-1826-EB1D-14ACBB2BB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EF3A4-B2E5-CC87-6D8B-BFA36B109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436249-A1A5-A396-CA4F-40E9615E397C}"/>
              </a:ext>
            </a:extLst>
          </p:cNvPr>
          <p:cNvSpPr>
            <a:spLocks noGrp="1"/>
          </p:cNvSpPr>
          <p:nvPr>
            <p:ph type="dt" sz="half" idx="10"/>
          </p:nvPr>
        </p:nvSpPr>
        <p:spPr/>
        <p:txBody>
          <a:bodyPr/>
          <a:lstStyle/>
          <a:p>
            <a:fld id="{BB1D6626-3F22-F644-A317-ED8EA0643981}" type="datetimeFigureOut">
              <a:rPr lang="en-US" smtClean="0"/>
              <a:t>6/9/25</a:t>
            </a:fld>
            <a:endParaRPr lang="en-US"/>
          </a:p>
        </p:txBody>
      </p:sp>
      <p:sp>
        <p:nvSpPr>
          <p:cNvPr id="6" name="Footer Placeholder 5">
            <a:extLst>
              <a:ext uri="{FF2B5EF4-FFF2-40B4-BE49-F238E27FC236}">
                <a16:creationId xmlns:a16="http://schemas.microsoft.com/office/drawing/2014/main" id="{9B3E1CD8-C203-76D5-127D-4696448DD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4028E-A275-926F-76CE-4798F560F094}"/>
              </a:ext>
            </a:extLst>
          </p:cNvPr>
          <p:cNvSpPr>
            <a:spLocks noGrp="1"/>
          </p:cNvSpPr>
          <p:nvPr>
            <p:ph type="sldNum" sz="quarter" idx="12"/>
          </p:nvPr>
        </p:nvSpPr>
        <p:spPr/>
        <p:txBody>
          <a:bodyPr/>
          <a:lstStyle/>
          <a:p>
            <a:fld id="{58CF3B1C-76A0-2347-8770-5AA0FE5F0458}" type="slidenum">
              <a:rPr lang="en-US" smtClean="0"/>
              <a:t>‹#›</a:t>
            </a:fld>
            <a:endParaRPr lang="en-US"/>
          </a:p>
        </p:txBody>
      </p:sp>
    </p:spTree>
    <p:extLst>
      <p:ext uri="{BB962C8B-B14F-4D97-AF65-F5344CB8AC3E}">
        <p14:creationId xmlns:p14="http://schemas.microsoft.com/office/powerpoint/2010/main" val="402329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9172E-37F9-71BC-D13E-8C9EBE83A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DC5C30-10EE-7A03-EA5C-0DA6B4F84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D0D85D-9EF9-DDDF-A2AE-8AC1D54205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1D6626-3F22-F644-A317-ED8EA0643981}" type="datetimeFigureOut">
              <a:rPr lang="en-US" smtClean="0"/>
              <a:t>6/9/25</a:t>
            </a:fld>
            <a:endParaRPr lang="en-US"/>
          </a:p>
        </p:txBody>
      </p:sp>
      <p:sp>
        <p:nvSpPr>
          <p:cNvPr id="5" name="Footer Placeholder 4">
            <a:extLst>
              <a:ext uri="{FF2B5EF4-FFF2-40B4-BE49-F238E27FC236}">
                <a16:creationId xmlns:a16="http://schemas.microsoft.com/office/drawing/2014/main" id="{0ECA4F10-A50F-0B15-9775-E20A85D3D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8FF221-AA15-5D07-047C-7ECEF9579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CF3B1C-76A0-2347-8770-5AA0FE5F0458}" type="slidenum">
              <a:rPr lang="en-US" smtClean="0"/>
              <a:t>‹#›</a:t>
            </a:fld>
            <a:endParaRPr lang="en-US"/>
          </a:p>
        </p:txBody>
      </p:sp>
    </p:spTree>
    <p:extLst>
      <p:ext uri="{BB962C8B-B14F-4D97-AF65-F5344CB8AC3E}">
        <p14:creationId xmlns:p14="http://schemas.microsoft.com/office/powerpoint/2010/main" val="332211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42A32-2AE3-0337-8150-6D533B792D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924244-5BCA-20A1-7B8C-F17F9255DC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b="19"/>
          <a:stretch/>
        </p:blipFill>
        <p:spPr>
          <a:xfrm>
            <a:off x="20" y="1282"/>
            <a:ext cx="12191980" cy="6856718"/>
          </a:xfrm>
          <a:prstGeom prst="rect">
            <a:avLst/>
          </a:prstGeom>
          <a:effectLst/>
        </p:spPr>
      </p:pic>
      <p:sp>
        <p:nvSpPr>
          <p:cNvPr id="2" name="TextBox 1">
            <a:extLst>
              <a:ext uri="{FF2B5EF4-FFF2-40B4-BE49-F238E27FC236}">
                <a16:creationId xmlns:a16="http://schemas.microsoft.com/office/drawing/2014/main" id="{51128C3A-15B2-80B4-7659-F14230899A46}"/>
              </a:ext>
            </a:extLst>
          </p:cNvPr>
          <p:cNvSpPr txBox="1"/>
          <p:nvPr/>
        </p:nvSpPr>
        <p:spPr>
          <a:xfrm>
            <a:off x="0" y="1166842"/>
            <a:ext cx="12191980" cy="4524315"/>
          </a:xfrm>
          <a:prstGeom prst="rect">
            <a:avLst/>
          </a:prstGeom>
          <a:noFill/>
        </p:spPr>
        <p:txBody>
          <a:bodyPr wrap="square" rtlCol="0">
            <a:spAutoFit/>
          </a:bodyPr>
          <a:lstStyle/>
          <a:p>
            <a:pPr algn="ctr"/>
            <a:r>
              <a:rPr lang="en-GB" sz="7200" b="1" dirty="0">
                <a:solidFill>
                  <a:schemeClr val="bg1"/>
                </a:solidFill>
                <a:effectLst/>
                <a:latin typeface="Aptos" panose="020B0004020202020204" pitchFamily="34" charset="0"/>
                <a:ea typeface="Times New Roman" panose="02020603050405020304" pitchFamily="18" charset="0"/>
              </a:rPr>
              <a:t>A PROPOSED RESOLUTION ON A SHARED</a:t>
            </a:r>
          </a:p>
          <a:p>
            <a:pPr algn="ctr"/>
            <a:r>
              <a:rPr lang="en-GB" sz="7200" b="1" dirty="0">
                <a:solidFill>
                  <a:schemeClr val="bg1"/>
                </a:solidFill>
                <a:effectLst/>
                <a:latin typeface="Aptos" panose="020B0004020202020204" pitchFamily="34" charset="0"/>
                <a:ea typeface="Times New Roman" panose="02020603050405020304" pitchFamily="18" charset="0"/>
              </a:rPr>
              <a:t>UNDERSTANDING OF MISSION</a:t>
            </a:r>
          </a:p>
        </p:txBody>
      </p:sp>
    </p:spTree>
    <p:extLst>
      <p:ext uri="{BB962C8B-B14F-4D97-AF65-F5344CB8AC3E}">
        <p14:creationId xmlns:p14="http://schemas.microsoft.com/office/powerpoint/2010/main" val="2760623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1EE5-D451-AF0E-C96A-268BD62522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F1501C-9502-CA6D-466F-BCAF081AD84E}"/>
              </a:ext>
            </a:extLst>
          </p:cNvPr>
          <p:cNvPicPr>
            <a:picLocks noChangeAspect="1"/>
          </p:cNvPicPr>
          <p:nvPr/>
        </p:nvPicPr>
        <p:blipFill>
          <a:blip r:embed="rId3"/>
          <a:srcRect b="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BE52E7CC-66B1-5178-E3A5-BF0E476B85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6000"/>
                    </a14:imgEffect>
                  </a14:imgLayer>
                </a14:imgProps>
              </a:ext>
            </a:extLst>
          </a:blip>
          <a:srcRect b="19"/>
          <a:stretch/>
        </p:blipFill>
        <p:spPr>
          <a:xfrm>
            <a:off x="20" y="0"/>
            <a:ext cx="12191980" cy="6856718"/>
          </a:xfrm>
          <a:prstGeom prst="rect">
            <a:avLst/>
          </a:prstGeom>
        </p:spPr>
      </p:pic>
    </p:spTree>
    <p:extLst>
      <p:ext uri="{BB962C8B-B14F-4D97-AF65-F5344CB8AC3E}">
        <p14:creationId xmlns:p14="http://schemas.microsoft.com/office/powerpoint/2010/main" val="239007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0A7F-A142-FD69-AD55-BF12522609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0B75F1-2F0C-5D5F-C3D3-0AE50244281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5CE71B0-D73E-2C83-D426-8BD815C0D982}"/>
              </a:ext>
            </a:extLst>
          </p:cNvPr>
          <p:cNvSpPr txBox="1"/>
          <p:nvPr/>
        </p:nvSpPr>
        <p:spPr>
          <a:xfrm>
            <a:off x="719999" y="612000"/>
            <a:ext cx="10756653" cy="5632311"/>
          </a:xfrm>
          <a:prstGeom prst="rect">
            <a:avLst/>
          </a:prstGeom>
          <a:noFill/>
        </p:spPr>
        <p:txBody>
          <a:bodyPr wrap="square" rtlCol="0">
            <a:spAutoFit/>
          </a:bodyPr>
          <a:lstStyle/>
          <a:p>
            <a:pPr algn="ctr"/>
            <a:r>
              <a:rPr lang="en-GB" sz="5200" b="1" u="none" strike="noStrike" dirty="0">
                <a:solidFill>
                  <a:schemeClr val="bg1"/>
                </a:solidFill>
                <a:effectLst/>
              </a:rPr>
              <a:t>WE AFFIRM</a:t>
            </a:r>
          </a:p>
          <a:p>
            <a:br>
              <a:rPr lang="en-GB" sz="2000" dirty="0">
                <a:solidFill>
                  <a:schemeClr val="bg1"/>
                </a:solidFill>
              </a:rPr>
            </a:br>
            <a:r>
              <a:rPr lang="en-GB" sz="3300" dirty="0">
                <a:solidFill>
                  <a:schemeClr val="bg1"/>
                </a:solidFill>
                <a:effectLst/>
                <a:ea typeface="Times New Roman" panose="02020603050405020304" pitchFamily="18" charset="0"/>
              </a:rPr>
              <a:t>That the whole Bible reveals the mission of our Triune God to reconcile all things in heaven and earth into unity under Christ, and Christian discipleship is the invitation and privilege of participating in this. As Baptists we understand the mission of God to be integral, where the words and actions of the Gospel are intertwined.</a:t>
            </a:r>
          </a:p>
          <a:p>
            <a:br>
              <a:rPr lang="en-GB" sz="2000" dirty="0">
                <a:solidFill>
                  <a:schemeClr val="bg1"/>
                </a:solidFill>
              </a:rPr>
            </a:br>
            <a:r>
              <a:rPr lang="en-GB" sz="3300" dirty="0">
                <a:solidFill>
                  <a:schemeClr val="bg1"/>
                </a:solidFill>
                <a:ea typeface="Times New Roman" panose="02020603050405020304" pitchFamily="18" charset="0"/>
              </a:rPr>
              <a:t>Our mission, our witness, therefore, humbly embraces every aspect of life and includes:</a:t>
            </a:r>
          </a:p>
        </p:txBody>
      </p:sp>
    </p:spTree>
    <p:extLst>
      <p:ext uri="{BB962C8B-B14F-4D97-AF65-F5344CB8AC3E}">
        <p14:creationId xmlns:p14="http://schemas.microsoft.com/office/powerpoint/2010/main" val="382742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0F44E-D8F5-E93C-C749-01743FD968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8FA6EE8-70CC-7DAA-01F9-FDD6EAAC826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4230E25-E0ED-F7ED-70A8-88CD5FE9AB41}"/>
              </a:ext>
            </a:extLst>
          </p:cNvPr>
          <p:cNvSpPr txBox="1"/>
          <p:nvPr/>
        </p:nvSpPr>
        <p:spPr>
          <a:xfrm>
            <a:off x="720000" y="612844"/>
            <a:ext cx="10793976" cy="6032421"/>
          </a:xfrm>
          <a:prstGeom prst="rect">
            <a:avLst/>
          </a:prstGeom>
          <a:noFill/>
        </p:spPr>
        <p:txBody>
          <a:bodyPr wrap="square" rtlCol="0">
            <a:spAutoFit/>
          </a:bodyPr>
          <a:lstStyle/>
          <a:p>
            <a:pPr marL="342900" lvl="0" indent="-342900">
              <a:buSzPts val="1000"/>
              <a:buFont typeface="Symbol" pitchFamily="2" charset="2"/>
              <a:buChar char=""/>
              <a:tabLst>
                <a:tab pos="457200" algn="l"/>
              </a:tabLst>
            </a:pPr>
            <a:r>
              <a:rPr lang="en-GB" sz="3300" dirty="0">
                <a:solidFill>
                  <a:schemeClr val="bg1"/>
                </a:solidFill>
                <a:effectLst/>
                <a:ea typeface="Times New Roman" panose="02020603050405020304" pitchFamily="18" charset="0"/>
              </a:rPr>
              <a:t>Proclamation to a broken world of the restorative purposes of our loving and gracious God, accomplished in the life, death and resurrection of Jesus Christ.</a:t>
            </a:r>
          </a:p>
          <a:p>
            <a:pPr marL="342900" lvl="0" indent="-342900">
              <a:buSzPts val="1000"/>
              <a:buFont typeface="Symbol" pitchFamily="2" charset="2"/>
              <a:buChar char=""/>
              <a:tabLst>
                <a:tab pos="457200" algn="l"/>
              </a:tabLst>
            </a:pPr>
            <a:endParaRPr lang="en-GB" sz="2000" dirty="0">
              <a:solidFill>
                <a:schemeClr val="bg1"/>
              </a:solidFill>
              <a:effectLst/>
              <a:ea typeface="Times New Roman" panose="02020603050405020304" pitchFamily="18" charset="0"/>
            </a:endParaRPr>
          </a:p>
          <a:p>
            <a:pPr marL="342900" lvl="0" indent="-342900">
              <a:buSzPts val="1000"/>
              <a:buFont typeface="Symbol" pitchFamily="2" charset="2"/>
              <a:buChar char=""/>
              <a:tabLst>
                <a:tab pos="457200" algn="l"/>
              </a:tabLst>
            </a:pPr>
            <a:r>
              <a:rPr lang="en-GB" sz="3300" dirty="0">
                <a:solidFill>
                  <a:schemeClr val="bg1"/>
                </a:solidFill>
                <a:effectLst/>
                <a:ea typeface="Times New Roman" panose="02020603050405020304" pitchFamily="18" charset="0"/>
              </a:rPr>
              <a:t>Demonstration of the love and compassion of God,</a:t>
            </a:r>
          </a:p>
          <a:p>
            <a:pPr marL="342900" lvl="0" indent="-342900">
              <a:buSzPts val="1000"/>
              <a:buFont typeface="Symbol" pitchFamily="2" charset="2"/>
              <a:buChar char=""/>
              <a:tabLst>
                <a:tab pos="457200" algn="l"/>
              </a:tabLst>
            </a:pPr>
            <a:endParaRPr lang="en-GB" sz="800" dirty="0">
              <a:solidFill>
                <a:schemeClr val="bg1"/>
              </a:solidFill>
              <a:effectLst/>
              <a:ea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3300" dirty="0">
                <a:solidFill>
                  <a:schemeClr val="bg1"/>
                </a:solidFill>
                <a:effectLst/>
                <a:ea typeface="Times New Roman" panose="02020603050405020304" pitchFamily="18" charset="0"/>
                <a:cs typeface="Times New Roman" panose="02020603050405020304" pitchFamily="18" charset="0"/>
              </a:rPr>
              <a:t>by serving all in need with compassion and generosity</a:t>
            </a:r>
          </a:p>
          <a:p>
            <a:pPr marL="742950" lvl="1" indent="-285750">
              <a:buSzPts val="1000"/>
              <a:buFont typeface="Courier New" panose="02070309020205020404" pitchFamily="49" charset="0"/>
              <a:buChar char="o"/>
              <a:tabLst>
                <a:tab pos="914400" algn="l"/>
              </a:tabLst>
            </a:pPr>
            <a:r>
              <a:rPr lang="en-GB" sz="3300" dirty="0">
                <a:solidFill>
                  <a:schemeClr val="bg1"/>
                </a:solidFill>
                <a:effectLst/>
                <a:ea typeface="Times New Roman" panose="02020603050405020304" pitchFamily="18" charset="0"/>
                <a:cs typeface="Times New Roman" panose="02020603050405020304" pitchFamily="18" charset="0"/>
              </a:rPr>
              <a:t>by prophetically speaking to power and acting for justice</a:t>
            </a:r>
          </a:p>
          <a:p>
            <a:pPr marL="742950" lvl="1" indent="-285750">
              <a:buSzPts val="1000"/>
              <a:buFont typeface="Courier New" panose="02070309020205020404" pitchFamily="49" charset="0"/>
              <a:buChar char="o"/>
              <a:tabLst>
                <a:tab pos="914400" algn="l"/>
              </a:tabLst>
            </a:pPr>
            <a:r>
              <a:rPr lang="en-GB" sz="3300" dirty="0">
                <a:solidFill>
                  <a:schemeClr val="bg1"/>
                </a:solidFill>
                <a:effectLst/>
                <a:ea typeface="Times New Roman" panose="02020603050405020304" pitchFamily="18" charset="0"/>
                <a:cs typeface="Times New Roman" panose="02020603050405020304" pitchFamily="18" charset="0"/>
              </a:rPr>
              <a:t>and by acting in ways that protect, nurture and sustain God’s creation</a:t>
            </a:r>
          </a:p>
          <a:p>
            <a:endParaRPr lang="en-GB" sz="2800" dirty="0">
              <a:solidFill>
                <a:schemeClr val="bg1"/>
              </a:solidFill>
              <a:effectLst/>
              <a:latin typeface="Myriad Pro" panose="020B0503030403020204" pitchFamily="34" charset="0"/>
              <a:ea typeface="Times New Roman" panose="02020603050405020304" pitchFamily="18" charset="0"/>
            </a:endParaRPr>
          </a:p>
        </p:txBody>
      </p:sp>
    </p:spTree>
    <p:extLst>
      <p:ext uri="{BB962C8B-B14F-4D97-AF65-F5344CB8AC3E}">
        <p14:creationId xmlns:p14="http://schemas.microsoft.com/office/powerpoint/2010/main" val="253028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68F8-EBFB-BBF2-F5FD-5FE009C49F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B1DD0E-C4A9-80D7-A9B9-F023CA5F04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771B22B-AF49-F272-84C7-E66BC2E2928B}"/>
              </a:ext>
            </a:extLst>
          </p:cNvPr>
          <p:cNvSpPr txBox="1"/>
          <p:nvPr/>
        </p:nvSpPr>
        <p:spPr>
          <a:xfrm>
            <a:off x="720000" y="1782395"/>
            <a:ext cx="10570041" cy="3062377"/>
          </a:xfrm>
          <a:prstGeom prst="rect">
            <a:avLst/>
          </a:prstGeom>
          <a:noFill/>
        </p:spPr>
        <p:txBody>
          <a:bodyPr wrap="square" rtlCol="0">
            <a:spAutoFit/>
          </a:bodyPr>
          <a:lstStyle/>
          <a:p>
            <a:r>
              <a:rPr lang="en-GB" sz="3300" dirty="0">
                <a:solidFill>
                  <a:schemeClr val="bg1"/>
                </a:solidFill>
                <a:effectLst/>
                <a:ea typeface="Times New Roman" panose="02020603050405020304" pitchFamily="18" charset="0"/>
              </a:rPr>
              <a:t>Our proclamation has consequences within society as we call people to love and repentance in all areas of life. Our demonstration bears witness to the transforming grace of Jesus Christ and the present and coming Kingdom of God.</a:t>
            </a:r>
          </a:p>
          <a:p>
            <a:endParaRPr lang="en-GB" sz="2800" dirty="0">
              <a:solidFill>
                <a:schemeClr val="bg1"/>
              </a:solidFill>
              <a:effectLst/>
              <a:latin typeface="Myriad Pro" panose="020B0503030403020204" pitchFamily="34" charset="0"/>
              <a:ea typeface="Times New Roman" panose="02020603050405020304" pitchFamily="18" charset="0"/>
            </a:endParaRPr>
          </a:p>
        </p:txBody>
      </p:sp>
    </p:spTree>
    <p:extLst>
      <p:ext uri="{BB962C8B-B14F-4D97-AF65-F5344CB8AC3E}">
        <p14:creationId xmlns:p14="http://schemas.microsoft.com/office/powerpoint/2010/main" val="332859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EDB1-7AE5-CE3C-7285-C94241AB4D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E0E85C-4E3B-F2E5-4060-7245AA7ADB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8569099-BFC8-D4F0-039B-772923E55B5B}"/>
              </a:ext>
            </a:extLst>
          </p:cNvPr>
          <p:cNvSpPr txBox="1"/>
          <p:nvPr/>
        </p:nvSpPr>
        <p:spPr>
          <a:xfrm>
            <a:off x="717673" y="643622"/>
            <a:ext cx="10756653" cy="5062924"/>
          </a:xfrm>
          <a:prstGeom prst="rect">
            <a:avLst/>
          </a:prstGeom>
          <a:noFill/>
        </p:spPr>
        <p:txBody>
          <a:bodyPr wrap="square" rtlCol="0">
            <a:spAutoFit/>
          </a:bodyPr>
          <a:lstStyle/>
          <a:p>
            <a:pPr algn="ctr"/>
            <a:r>
              <a:rPr lang="en-GB" sz="5200" b="1" u="none" strike="noStrike" dirty="0">
                <a:solidFill>
                  <a:schemeClr val="bg1"/>
                </a:solidFill>
                <a:effectLst/>
              </a:rPr>
              <a:t>WE GIVE THANKS</a:t>
            </a:r>
          </a:p>
          <a:p>
            <a:pPr algn="ctr"/>
            <a:endParaRPr lang="en-GB" sz="2000" b="1" u="none" strike="noStrike" dirty="0">
              <a:solidFill>
                <a:schemeClr val="bg1"/>
              </a:solidFill>
              <a:effectLst/>
            </a:endParaRPr>
          </a:p>
          <a:p>
            <a:pPr marL="342900" lvl="0" indent="-342900">
              <a:buSzPts val="1000"/>
              <a:buFont typeface="Symbol" pitchFamily="2" charset="2"/>
              <a:buChar char=""/>
              <a:tabLst>
                <a:tab pos="457200" algn="l"/>
              </a:tabLst>
            </a:pPr>
            <a:r>
              <a:rPr lang="en-GB" sz="3300" dirty="0">
                <a:solidFill>
                  <a:schemeClr val="bg1"/>
                </a:solidFill>
                <a:effectLst/>
                <a:ea typeface="Times New Roman" panose="02020603050405020304" pitchFamily="18" charset="0"/>
              </a:rPr>
              <a:t>For all those, throughout our Baptist history, who have gone before us witnessing with words and actions to the good news of Jesus Christ and the Kingdom of God.</a:t>
            </a:r>
          </a:p>
          <a:p>
            <a:pPr marL="342900" lvl="0" indent="-342900">
              <a:buSzPts val="1000"/>
              <a:buFont typeface="Symbol" pitchFamily="2" charset="2"/>
              <a:buChar char=""/>
              <a:tabLst>
                <a:tab pos="457200" algn="l"/>
              </a:tabLst>
            </a:pPr>
            <a:endParaRPr lang="en-GB" sz="2000" dirty="0">
              <a:solidFill>
                <a:schemeClr val="bg1"/>
              </a:solidFill>
              <a:effectLst/>
              <a:ea typeface="Times New Roman" panose="02020603050405020304" pitchFamily="18" charset="0"/>
            </a:endParaRPr>
          </a:p>
          <a:p>
            <a:pPr marL="342900" lvl="0" indent="-342900">
              <a:buSzPts val="1000"/>
              <a:buFont typeface="Symbol" pitchFamily="2" charset="2"/>
              <a:buChar char=""/>
              <a:tabLst>
                <a:tab pos="457200" algn="l"/>
              </a:tabLst>
            </a:pPr>
            <a:r>
              <a:rPr lang="en-GB" sz="3300" dirty="0">
                <a:solidFill>
                  <a:schemeClr val="bg1"/>
                </a:solidFill>
                <a:effectLst/>
                <a:ea typeface="Times New Roman" panose="02020603050405020304" pitchFamily="18" charset="0"/>
              </a:rPr>
              <a:t>For our sisters and brothers across the world who remind us that mission is from everyone to everywhere and, so doing, help us to understand the breadth of God's missional task.</a:t>
            </a:r>
          </a:p>
        </p:txBody>
      </p:sp>
    </p:spTree>
    <p:extLst>
      <p:ext uri="{BB962C8B-B14F-4D97-AF65-F5344CB8AC3E}">
        <p14:creationId xmlns:p14="http://schemas.microsoft.com/office/powerpoint/2010/main" val="355956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4D64-CBF3-DA50-806C-561E6664C1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FD4DE1-BCF3-829F-09CE-A07A80B12C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6000"/>
                    </a14:imgEffect>
                  </a14:imgLayer>
                </a14:imgProps>
              </a:ext>
            </a:extLst>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3F5660C-085B-D2A6-6071-1A0F047A1FD8}"/>
              </a:ext>
            </a:extLst>
          </p:cNvPr>
          <p:cNvSpPr txBox="1"/>
          <p:nvPr/>
        </p:nvSpPr>
        <p:spPr>
          <a:xfrm>
            <a:off x="720000" y="420915"/>
            <a:ext cx="10793976" cy="5986254"/>
          </a:xfrm>
          <a:prstGeom prst="rect">
            <a:avLst/>
          </a:prstGeom>
          <a:noFill/>
        </p:spPr>
        <p:txBody>
          <a:bodyPr wrap="square" rtlCol="0">
            <a:spAutoFit/>
          </a:bodyPr>
          <a:lstStyle/>
          <a:p>
            <a:pPr algn="ctr"/>
            <a:r>
              <a:rPr lang="en-GB" sz="5500" b="1" u="none" strike="noStrike" dirty="0">
                <a:solidFill>
                  <a:schemeClr val="bg1"/>
                </a:solidFill>
                <a:effectLst/>
              </a:rPr>
              <a:t>WE RESOLVE</a:t>
            </a:r>
          </a:p>
          <a:p>
            <a:pPr algn="ctr"/>
            <a:endParaRPr lang="en-GB" sz="2000" u="none" strike="noStrike" dirty="0">
              <a:solidFill>
                <a:schemeClr val="bg1"/>
              </a:solidFill>
              <a:effectLst/>
            </a:endParaRPr>
          </a:p>
          <a:p>
            <a:pPr>
              <a:buNone/>
            </a:pPr>
            <a:r>
              <a:rPr lang="en-GB" sz="3200" dirty="0">
                <a:solidFill>
                  <a:schemeClr val="bg1"/>
                </a:solidFill>
                <a:effectLst/>
                <a:ea typeface="Times New Roman" panose="02020603050405020304" pitchFamily="18" charset="0"/>
              </a:rPr>
              <a:t>As a collective of churches and individuals within Baptists Together, to intentionally discern our place in the missional work of God in the world. Therefore, we will:</a:t>
            </a:r>
          </a:p>
          <a:p>
            <a:pPr>
              <a:buNone/>
            </a:pPr>
            <a:endParaRPr lang="en-GB" sz="2000" dirty="0">
              <a:solidFill>
                <a:schemeClr val="bg1"/>
              </a:solidFill>
              <a:effectLst/>
              <a:ea typeface="Times New Roman" panose="02020603050405020304" pitchFamily="18" charset="0"/>
            </a:endParaRPr>
          </a:p>
          <a:p>
            <a:pPr marL="342900" lvl="0" indent="-342900">
              <a:buSzPts val="1000"/>
              <a:buFont typeface="Symbol" pitchFamily="2" charset="2"/>
              <a:buChar char=""/>
              <a:tabLst>
                <a:tab pos="457200" algn="l"/>
              </a:tabLst>
            </a:pPr>
            <a:r>
              <a:rPr lang="en-GB" sz="3200" dirty="0">
                <a:solidFill>
                  <a:schemeClr val="bg1"/>
                </a:solidFill>
                <a:effectLst/>
                <a:ea typeface="Times New Roman" panose="02020603050405020304" pitchFamily="18" charset="0"/>
              </a:rPr>
              <a:t>Passionately share the reason for the hope that we have in Jesus Christ with gentleness and respect.</a:t>
            </a:r>
          </a:p>
          <a:p>
            <a:pPr marL="342900" lvl="0" indent="-342900">
              <a:buSzPts val="1000"/>
              <a:buFont typeface="Symbol" pitchFamily="2" charset="2"/>
              <a:buChar char=""/>
              <a:tabLst>
                <a:tab pos="457200" algn="l"/>
              </a:tabLst>
            </a:pPr>
            <a:r>
              <a:rPr lang="en-GB" sz="3200" dirty="0">
                <a:solidFill>
                  <a:schemeClr val="bg1"/>
                </a:solidFill>
                <a:effectLst/>
                <a:ea typeface="Times New Roman" panose="02020603050405020304" pitchFamily="18" charset="0"/>
              </a:rPr>
              <a:t>Commit ourselves to compassionate service, pursuing justice and caring for creation.</a:t>
            </a:r>
          </a:p>
          <a:p>
            <a:pPr marL="342900" lvl="0" indent="-342900">
              <a:buSzPts val="1000"/>
              <a:buFont typeface="Symbol" pitchFamily="2" charset="2"/>
              <a:buChar char=""/>
              <a:tabLst>
                <a:tab pos="457200" algn="l"/>
              </a:tabLst>
            </a:pPr>
            <a:r>
              <a:rPr lang="en-GB" sz="3200" dirty="0">
                <a:solidFill>
                  <a:schemeClr val="bg1"/>
                </a:solidFill>
                <a:effectLst/>
                <a:ea typeface="Times New Roman" panose="02020603050405020304" pitchFamily="18" charset="0"/>
              </a:rPr>
              <a:t>Encourage and pray for one another as we move in covenant together in the mission of the Triune God.</a:t>
            </a:r>
          </a:p>
        </p:txBody>
      </p:sp>
    </p:spTree>
    <p:extLst>
      <p:ext uri="{BB962C8B-B14F-4D97-AF65-F5344CB8AC3E}">
        <p14:creationId xmlns:p14="http://schemas.microsoft.com/office/powerpoint/2010/main" val="147478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BEFAA-DFC6-BFBF-1942-6B611EDB34EB}"/>
              </a:ext>
            </a:extLst>
          </p:cNvPr>
          <p:cNvPicPr>
            <a:picLocks noChangeAspect="1"/>
          </p:cNvPicPr>
          <p:nvPr/>
        </p:nvPicPr>
        <p:blipFill>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E775BEE8-E9A3-4472-2F3D-E312DB5C4B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6000"/>
                    </a14:imgEffect>
                  </a14:imgLayer>
                </a14:imgProps>
              </a:ext>
            </a:extLst>
          </a:blip>
          <a:srcRect b="19"/>
          <a:stretch/>
        </p:blipFill>
        <p:spPr>
          <a:xfrm>
            <a:off x="20" y="0"/>
            <a:ext cx="12191980" cy="6856718"/>
          </a:xfrm>
          <a:prstGeom prst="rect">
            <a:avLst/>
          </a:prstGeom>
        </p:spPr>
      </p:pic>
      <p:sp>
        <p:nvSpPr>
          <p:cNvPr id="3" name="TextBox 2">
            <a:extLst>
              <a:ext uri="{FF2B5EF4-FFF2-40B4-BE49-F238E27FC236}">
                <a16:creationId xmlns:a16="http://schemas.microsoft.com/office/drawing/2014/main" id="{EB2ECCCE-B7AB-1563-6651-F9849CBE448C}"/>
              </a:ext>
            </a:extLst>
          </p:cNvPr>
          <p:cNvSpPr txBox="1"/>
          <p:nvPr/>
        </p:nvSpPr>
        <p:spPr>
          <a:xfrm>
            <a:off x="764326" y="1080000"/>
            <a:ext cx="10700669" cy="47551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500" b="1" i="0" u="none" strike="noStrike" kern="1200" cap="none" spc="0" normalizeH="0" baseline="0" noProof="0" dirty="0">
                <a:ln>
                  <a:noFill/>
                </a:ln>
                <a:solidFill>
                  <a:srgbClr val="FFFF00"/>
                </a:solidFill>
                <a:effectLst/>
                <a:uLnTx/>
                <a:uFillTx/>
                <a:latin typeface="Aptos" panose="02110004020202020204"/>
                <a:ea typeface="+mn-ea"/>
                <a:cs typeface="+mn-cs"/>
              </a:rPr>
              <a:t>QUESTIONS FOR CHURCHES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800" b="1" dirty="0">
              <a:solidFill>
                <a:srgbClr val="FFFF00"/>
              </a:solidFill>
              <a:latin typeface="Aptos" panose="0211000402020202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3200" b="1" dirty="0">
                <a:solidFill>
                  <a:srgbClr val="FFFF00"/>
                </a:solidFill>
                <a:effectLst/>
              </a:rPr>
              <a:t>1. 	How is your church’s mission reflected in this 	shared understanding of mission?</a:t>
            </a:r>
          </a:p>
          <a:p>
            <a:pPr marL="514350" indent="-514350">
              <a:buAutoNum type="arabicPeriod"/>
            </a:pPr>
            <a:endParaRPr lang="en-GB" sz="3200" b="1" dirty="0">
              <a:solidFill>
                <a:srgbClr val="FFFF00"/>
              </a:solidFill>
            </a:endParaRPr>
          </a:p>
          <a:p>
            <a:r>
              <a:rPr lang="en-GB" sz="3200" b="1" dirty="0">
                <a:solidFill>
                  <a:srgbClr val="FFFF00"/>
                </a:solidFill>
                <a:effectLst/>
              </a:rPr>
              <a:t>	</a:t>
            </a:r>
            <a:r>
              <a:rPr lang="en-GB" sz="3200" dirty="0">
                <a:solidFill>
                  <a:srgbClr val="FFFF00"/>
                </a:solidFill>
                <a:effectLst/>
              </a:rPr>
              <a:t>Can you find within the resolution the ways that you 	are already</a:t>
            </a:r>
            <a:r>
              <a:rPr lang="en-GB" sz="3200" dirty="0">
                <a:solidFill>
                  <a:srgbClr val="FFFF00"/>
                </a:solidFill>
              </a:rPr>
              <a:t> </a:t>
            </a:r>
            <a:r>
              <a:rPr lang="en-GB" sz="3200" dirty="0">
                <a:solidFill>
                  <a:srgbClr val="FFFF00"/>
                </a:solidFill>
                <a:effectLst/>
              </a:rPr>
              <a:t>engaged in the mission of God in the 	places God has called you to be?</a:t>
            </a:r>
          </a:p>
          <a:p>
            <a:endParaRPr lang="en-US" dirty="0"/>
          </a:p>
        </p:txBody>
      </p:sp>
    </p:spTree>
    <p:extLst>
      <p:ext uri="{BB962C8B-B14F-4D97-AF65-F5344CB8AC3E}">
        <p14:creationId xmlns:p14="http://schemas.microsoft.com/office/powerpoint/2010/main" val="422043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10A6-8DE0-CE96-98A7-24F0E8BB67B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B61463-4523-78FD-AB33-1A7A6E75FCCF}"/>
              </a:ext>
            </a:extLst>
          </p:cNvPr>
          <p:cNvPicPr>
            <a:picLocks noChangeAspect="1"/>
          </p:cNvPicPr>
          <p:nvPr/>
        </p:nvPicPr>
        <p:blipFill>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5CC38EBE-A340-CEF9-72D1-9BE516E732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6000"/>
                    </a14:imgEffect>
                  </a14:imgLayer>
                </a14:imgProps>
              </a:ext>
            </a:extLst>
          </a:blip>
          <a:srcRect b="19"/>
          <a:stretch/>
        </p:blipFill>
        <p:spPr>
          <a:xfrm>
            <a:off x="20" y="0"/>
            <a:ext cx="12191980" cy="6856718"/>
          </a:xfrm>
          <a:prstGeom prst="rect">
            <a:avLst/>
          </a:prstGeom>
        </p:spPr>
      </p:pic>
      <p:sp>
        <p:nvSpPr>
          <p:cNvPr id="3" name="TextBox 2">
            <a:extLst>
              <a:ext uri="{FF2B5EF4-FFF2-40B4-BE49-F238E27FC236}">
                <a16:creationId xmlns:a16="http://schemas.microsoft.com/office/drawing/2014/main" id="{2D04D07D-B01A-255F-6AAD-CB4F4907C987}"/>
              </a:ext>
            </a:extLst>
          </p:cNvPr>
          <p:cNvSpPr txBox="1"/>
          <p:nvPr/>
        </p:nvSpPr>
        <p:spPr>
          <a:xfrm>
            <a:off x="764326" y="1080000"/>
            <a:ext cx="10700669" cy="4478149"/>
          </a:xfrm>
          <a:prstGeom prst="rect">
            <a:avLst/>
          </a:prstGeom>
          <a:noFill/>
        </p:spPr>
        <p:txBody>
          <a:bodyPr wrap="square" rtlCol="0">
            <a:spAutoFit/>
          </a:bodyPr>
          <a:lstStyle/>
          <a:p>
            <a:pPr algn="ctr">
              <a:defRPr/>
            </a:pPr>
            <a:r>
              <a:rPr kumimoji="0" lang="en-GB" sz="5500" b="1" i="0" u="none" strike="noStrike" kern="1200" cap="none" spc="0" normalizeH="0" baseline="0" noProof="0" dirty="0">
                <a:ln>
                  <a:noFill/>
                </a:ln>
                <a:solidFill>
                  <a:srgbClr val="FFFF00"/>
                </a:solidFill>
                <a:effectLst/>
                <a:uLnTx/>
                <a:uFillTx/>
                <a:latin typeface="Aptos" panose="02110004020202020204"/>
                <a:ea typeface="+mn-ea"/>
                <a:cs typeface="+mn-cs"/>
              </a:rPr>
              <a:t>QUESTIONS FOR CHURCHES</a:t>
            </a:r>
            <a:endParaRPr lang="en-GB" sz="6000" b="1" dirty="0">
              <a:solidFill>
                <a:srgbClr val="FFFF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800" b="1" dirty="0">
              <a:solidFill>
                <a:srgbClr val="FFFF00"/>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3200" b="1" dirty="0">
                <a:solidFill>
                  <a:srgbClr val="FFFF00"/>
                </a:solidFill>
              </a:rPr>
              <a:t>2. 	What does this resolution add to your church’s 	understanding of mission?</a:t>
            </a:r>
          </a:p>
          <a:p>
            <a:r>
              <a:rPr lang="en-GB" sz="3200" b="1" dirty="0">
                <a:solidFill>
                  <a:srgbClr val="FFFF00"/>
                </a:solidFill>
              </a:rPr>
              <a:t>	</a:t>
            </a:r>
          </a:p>
          <a:p>
            <a:r>
              <a:rPr lang="en-GB" sz="3200" b="1" dirty="0">
                <a:solidFill>
                  <a:srgbClr val="FFFF00"/>
                </a:solidFill>
              </a:rPr>
              <a:t>	</a:t>
            </a:r>
            <a:r>
              <a:rPr lang="en-GB" sz="3200" dirty="0">
                <a:solidFill>
                  <a:srgbClr val="FFFF00"/>
                </a:solidFill>
              </a:rPr>
              <a:t>Let us know if and how this understanding might 	broaden your understanding of the mission God is 	calling you to in your context.  </a:t>
            </a:r>
          </a:p>
        </p:txBody>
      </p:sp>
    </p:spTree>
    <p:extLst>
      <p:ext uri="{BB962C8B-B14F-4D97-AF65-F5344CB8AC3E}">
        <p14:creationId xmlns:p14="http://schemas.microsoft.com/office/powerpoint/2010/main" val="1053347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5CB55-1781-1426-901C-C866C439739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9F785A-8E2D-2982-0371-2456E35A6C39}"/>
              </a:ext>
            </a:extLst>
          </p:cNvPr>
          <p:cNvPicPr>
            <a:picLocks noChangeAspect="1"/>
          </p:cNvPicPr>
          <p:nvPr/>
        </p:nvPicPr>
        <p:blipFill>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5BAB960B-B35F-A633-EA03-53C66DEEFC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6000"/>
                    </a14:imgEffect>
                  </a14:imgLayer>
                </a14:imgProps>
              </a:ext>
            </a:extLst>
          </a:blip>
          <a:srcRect b="19"/>
          <a:stretch/>
        </p:blipFill>
        <p:spPr>
          <a:xfrm>
            <a:off x="20" y="0"/>
            <a:ext cx="12191980" cy="6856718"/>
          </a:xfrm>
          <a:prstGeom prst="rect">
            <a:avLst/>
          </a:prstGeom>
        </p:spPr>
      </p:pic>
      <p:sp>
        <p:nvSpPr>
          <p:cNvPr id="3" name="TextBox 2">
            <a:extLst>
              <a:ext uri="{FF2B5EF4-FFF2-40B4-BE49-F238E27FC236}">
                <a16:creationId xmlns:a16="http://schemas.microsoft.com/office/drawing/2014/main" id="{2AB9E3B7-61A7-21D9-4DCC-C1A5E4C57FA0}"/>
              </a:ext>
            </a:extLst>
          </p:cNvPr>
          <p:cNvSpPr txBox="1"/>
          <p:nvPr/>
        </p:nvSpPr>
        <p:spPr>
          <a:xfrm>
            <a:off x="764326" y="1080000"/>
            <a:ext cx="10700669" cy="54630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500" b="1" i="0" u="none" strike="noStrike" kern="1200" cap="none" spc="0" normalizeH="0" baseline="0" noProof="0" dirty="0">
                <a:ln>
                  <a:noFill/>
                </a:ln>
                <a:solidFill>
                  <a:srgbClr val="FFFF00"/>
                </a:solidFill>
                <a:effectLst/>
                <a:uLnTx/>
                <a:uFillTx/>
                <a:latin typeface="Aptos" panose="02110004020202020204"/>
                <a:ea typeface="+mn-ea"/>
                <a:cs typeface="+mn-cs"/>
              </a:rPr>
              <a:t>QUESTIONS FOR CHURCHES</a:t>
            </a:r>
          </a:p>
          <a:p>
            <a:pPr>
              <a:buNone/>
            </a:pPr>
            <a:endParaRPr lang="en-GB" sz="3800" b="1" dirty="0">
              <a:solidFill>
                <a:srgbClr val="FFFF00"/>
              </a:solidFill>
              <a:effectLst/>
            </a:endParaRPr>
          </a:p>
          <a:p>
            <a:r>
              <a:rPr lang="en-GB" sz="3200" b="1" dirty="0">
                <a:solidFill>
                  <a:srgbClr val="FFFF00"/>
                </a:solidFill>
              </a:rPr>
              <a:t>3. 	What encouragements or challenges would your 	church like to share in response to this 	understanding, as part of our wider discernment?</a:t>
            </a:r>
          </a:p>
          <a:p>
            <a:pPr marL="514350" indent="-514350">
              <a:buAutoNum type="arabicPeriod" startAt="3"/>
            </a:pPr>
            <a:endParaRPr lang="en-GB" sz="3200" b="1" dirty="0">
              <a:solidFill>
                <a:srgbClr val="FFFF00"/>
              </a:solidFill>
            </a:endParaRPr>
          </a:p>
          <a:p>
            <a:r>
              <a:rPr lang="en-GB" sz="3200" b="1" dirty="0">
                <a:solidFill>
                  <a:srgbClr val="FFFF00"/>
                </a:solidFill>
              </a:rPr>
              <a:t>	</a:t>
            </a:r>
            <a:r>
              <a:rPr lang="en-GB" sz="3200" dirty="0">
                <a:solidFill>
                  <a:srgbClr val="FFFF00"/>
                </a:solidFill>
              </a:rPr>
              <a:t>Do share your missional stories of both fruitfulness 	and challenge so we can gather these ahead of 	Baptist Assembly 2026.</a:t>
            </a:r>
          </a:p>
          <a:p>
            <a:pPr>
              <a:buNone/>
            </a:pPr>
            <a:endParaRPr lang="en-GB" sz="3200" b="1" dirty="0">
              <a:solidFill>
                <a:schemeClr val="bg1"/>
              </a:solidFill>
            </a:endParaRPr>
          </a:p>
        </p:txBody>
      </p:sp>
    </p:spTree>
    <p:extLst>
      <p:ext uri="{BB962C8B-B14F-4D97-AF65-F5344CB8AC3E}">
        <p14:creationId xmlns:p14="http://schemas.microsoft.com/office/powerpoint/2010/main" val="1240589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f4bedc-36a4-4d29-9ebb-9f85ae37d5ab">
      <Terms xmlns="http://schemas.microsoft.com/office/infopath/2007/PartnerControls"/>
    </lcf76f155ced4ddcb4097134ff3c332f>
    <TaxCatchAll xmlns="bd2f9774-fea6-4991-a844-4915b7a217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93A86DD99B1A458E964C604C474958" ma:contentTypeVersion="18" ma:contentTypeDescription="Create a new document." ma:contentTypeScope="" ma:versionID="edcaead2a6c8ba7294ad9db6d6add7c6">
  <xsd:schema xmlns:xsd="http://www.w3.org/2001/XMLSchema" xmlns:xs="http://www.w3.org/2001/XMLSchema" xmlns:p="http://schemas.microsoft.com/office/2006/metadata/properties" xmlns:ns2="def4bedc-36a4-4d29-9ebb-9f85ae37d5ab" xmlns:ns3="bd2f9774-fea6-4991-a844-4915b7a2177b" targetNamespace="http://schemas.microsoft.com/office/2006/metadata/properties" ma:root="true" ma:fieldsID="49e2aae608ead24cb3904679556a36a7" ns2:_="" ns3:_="">
    <xsd:import namespace="def4bedc-36a4-4d29-9ebb-9f85ae37d5ab"/>
    <xsd:import namespace="bd2f9774-fea6-4991-a844-4915b7a217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4bedc-36a4-4d29-9ebb-9f85ae37d5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82bff6-c124-446e-8a54-398a55c4b0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2f9774-fea6-4991-a844-4915b7a2177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e23e51-8d9c-42d6-9923-2f9a2de43f7f}" ma:internalName="TaxCatchAll" ma:showField="CatchAllData" ma:web="bd2f9774-fea6-4991-a844-4915b7a21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437185-DB3A-4021-8779-435701E85287}">
  <ds:schemaRefs>
    <ds:schemaRef ds:uri="http://schemas.microsoft.com/sharepoint/v3/contenttype/forms"/>
  </ds:schemaRefs>
</ds:datastoreItem>
</file>

<file path=customXml/itemProps2.xml><?xml version="1.0" encoding="utf-8"?>
<ds:datastoreItem xmlns:ds="http://schemas.openxmlformats.org/officeDocument/2006/customXml" ds:itemID="{ED16EFBA-2B68-4D67-9F47-91ECA32A149B}">
  <ds:schemaRefs>
    <ds:schemaRef ds:uri="http://schemas.microsoft.com/office/2006/documentManagement/types"/>
    <ds:schemaRef ds:uri="http://schemas.microsoft.com/office/2006/metadata/properties"/>
    <ds:schemaRef ds:uri="bd2f9774-fea6-4991-a844-4915b7a2177b"/>
    <ds:schemaRef ds:uri="http://purl.org/dc/elements/1.1/"/>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def4bedc-36a4-4d29-9ebb-9f85ae37d5ab"/>
  </ds:schemaRefs>
</ds:datastoreItem>
</file>

<file path=customXml/itemProps3.xml><?xml version="1.0" encoding="utf-8"?>
<ds:datastoreItem xmlns:ds="http://schemas.openxmlformats.org/officeDocument/2006/customXml" ds:itemID="{D7D92701-3829-4518-8628-7F3C59BC57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4bedc-36a4-4d29-9ebb-9f85ae37d5ab"/>
    <ds:schemaRef ds:uri="bd2f9774-fea6-4991-a844-4915b7a21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1974</TotalTime>
  <Words>505</Words>
  <Application>Microsoft Macintosh PowerPoint</Application>
  <PresentationFormat>Widescreen</PresentationFormat>
  <Paragraphs>41</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Courier New</vt:lpstr>
      <vt:lpstr>Myriad Pro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 Gale</dc:creator>
  <cp:lastModifiedBy>Steve Tinning</cp:lastModifiedBy>
  <cp:revision>19</cp:revision>
  <dcterms:created xsi:type="dcterms:W3CDTF">2025-05-01T13:44:30Z</dcterms:created>
  <dcterms:modified xsi:type="dcterms:W3CDTF">2025-06-09T15:34:09Z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0x0101005893A86DD99B1A458E964C604C474958</vt:lpwstr>
  </property>
</Properties>
</file>